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82"/>
  </p:notesMasterIdLst>
  <p:sldIdLst>
    <p:sldId id="256" r:id="rId2"/>
    <p:sldId id="264" r:id="rId3"/>
    <p:sldId id="261" r:id="rId4"/>
    <p:sldId id="263" r:id="rId5"/>
    <p:sldId id="278" r:id="rId6"/>
    <p:sldId id="277" r:id="rId7"/>
    <p:sldId id="276" r:id="rId8"/>
    <p:sldId id="275" r:id="rId9"/>
    <p:sldId id="274" r:id="rId10"/>
    <p:sldId id="273" r:id="rId11"/>
    <p:sldId id="272" r:id="rId12"/>
    <p:sldId id="265" r:id="rId13"/>
    <p:sldId id="279" r:id="rId14"/>
    <p:sldId id="270" r:id="rId15"/>
    <p:sldId id="269" r:id="rId16"/>
    <p:sldId id="268" r:id="rId17"/>
    <p:sldId id="267" r:id="rId18"/>
    <p:sldId id="283" r:id="rId19"/>
    <p:sldId id="284" r:id="rId20"/>
    <p:sldId id="262" r:id="rId21"/>
    <p:sldId id="285" r:id="rId22"/>
    <p:sldId id="286" r:id="rId23"/>
    <p:sldId id="287" r:id="rId24"/>
    <p:sldId id="345" r:id="rId25"/>
    <p:sldId id="288" r:id="rId26"/>
    <p:sldId id="289" r:id="rId27"/>
    <p:sldId id="290" r:id="rId28"/>
    <p:sldId id="291" r:id="rId29"/>
    <p:sldId id="292" r:id="rId30"/>
    <p:sldId id="293" r:id="rId31"/>
    <p:sldId id="294" r:id="rId32"/>
    <p:sldId id="295" r:id="rId33"/>
    <p:sldId id="334" r:id="rId34"/>
    <p:sldId id="296" r:id="rId35"/>
    <p:sldId id="297" r:id="rId36"/>
    <p:sldId id="298" r:id="rId37"/>
    <p:sldId id="299" r:id="rId38"/>
    <p:sldId id="300" r:id="rId39"/>
    <p:sldId id="301" r:id="rId40"/>
    <p:sldId id="302" r:id="rId41"/>
    <p:sldId id="303" r:id="rId42"/>
    <p:sldId id="304" r:id="rId43"/>
    <p:sldId id="305" r:id="rId44"/>
    <p:sldId id="335" r:id="rId45"/>
    <p:sldId id="336" r:id="rId46"/>
    <p:sldId id="337" r:id="rId47"/>
    <p:sldId id="338" r:id="rId48"/>
    <p:sldId id="339" r:id="rId49"/>
    <p:sldId id="340" r:id="rId50"/>
    <p:sldId id="341" r:id="rId51"/>
    <p:sldId id="342"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44" r:id="rId8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60DE"/>
    <a:srgbClr val="C52964"/>
    <a:srgbClr val="FCD4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autoAdjust="0"/>
    <p:restoredTop sz="94624" autoAdjust="0"/>
  </p:normalViewPr>
  <p:slideViewPr>
    <p:cSldViewPr>
      <p:cViewPr varScale="1">
        <p:scale>
          <a:sx n="67" d="100"/>
          <a:sy n="67" d="100"/>
        </p:scale>
        <p:origin x="1470"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5AE77AF-D323-4F4E-93CE-9DC7CA2E8EC5}" type="datetimeFigureOut">
              <a:rPr lang="en-US" smtClean="0"/>
              <a:pPr/>
              <a:t>7/17/2024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88886BA-A98B-4596-8474-176435AFAE0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88886BA-A98B-4596-8474-176435AFAE03}" type="slidenum">
              <a:rPr lang="en-US" smtClean="0"/>
              <a:pPr/>
              <a:t>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ctrTitle"/>
          </p:nvPr>
        </p:nvSpPr>
        <p:spPr>
          <a:xfrm>
            <a:off x="914400" y="1803405"/>
            <a:ext cx="73152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914400" y="3632201"/>
            <a:ext cx="73152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5932170" y="4323845"/>
            <a:ext cx="2297429" cy="365125"/>
          </a:xfrm>
        </p:spPr>
        <p:txBody>
          <a:bodyPr/>
          <a:lstStyle/>
          <a:p>
            <a:fld id="{573D2351-05A3-4917-82B7-8A4D6FBEF9BF}" type="datetimeFigureOut">
              <a:rPr lang="en-US" smtClean="0"/>
              <a:pPr/>
              <a:t>7/17/2024</a:t>
            </a:fld>
            <a:endParaRPr lang="en-US"/>
          </a:p>
        </p:txBody>
      </p:sp>
      <p:sp>
        <p:nvSpPr>
          <p:cNvPr id="5" name="Footer Placeholder 4"/>
          <p:cNvSpPr>
            <a:spLocks noGrp="1"/>
          </p:cNvSpPr>
          <p:nvPr>
            <p:ph type="ftr" sz="quarter" idx="11"/>
          </p:nvPr>
        </p:nvSpPr>
        <p:spPr>
          <a:xfrm>
            <a:off x="914400" y="4323846"/>
            <a:ext cx="4880610" cy="365125"/>
          </a:xfrm>
        </p:spPr>
        <p:txBody>
          <a:bodyPr/>
          <a:lstStyle/>
          <a:p>
            <a:endParaRPr lang="en-US"/>
          </a:p>
        </p:txBody>
      </p:sp>
      <p:sp>
        <p:nvSpPr>
          <p:cNvPr id="6" name="Slide Number Placeholder 5"/>
          <p:cNvSpPr>
            <a:spLocks noGrp="1"/>
          </p:cNvSpPr>
          <p:nvPr>
            <p:ph type="sldNum" sz="quarter" idx="12"/>
          </p:nvPr>
        </p:nvSpPr>
        <p:spPr>
          <a:xfrm>
            <a:off x="6057900" y="1430867"/>
            <a:ext cx="2171700" cy="365125"/>
          </a:xfrm>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865179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55" y="4697361"/>
            <a:ext cx="7956482"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94355" y="977035"/>
            <a:ext cx="7950260" cy="3406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94360" y="5516716"/>
            <a:ext cx="7955280" cy="746924"/>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239774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3"/>
            <a:ext cx="795528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800" y="3649134"/>
            <a:ext cx="7772400" cy="1330852"/>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a:xfrm>
            <a:off x="594360" y="381001"/>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546497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5" name="Picture 14"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768351" y="753534"/>
            <a:ext cx="7613650" cy="2756234"/>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77899" y="3509768"/>
            <a:ext cx="7194552"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0" y="4174597"/>
            <a:ext cx="7778752" cy="821265"/>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a:xfrm>
            <a:off x="594360" y="379438"/>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AF2CE271-807C-4504-B5F0-0F0449D82EF9}" type="slidenum">
              <a:rPr lang="en-US" smtClean="0"/>
              <a:pPr/>
              <a:t>‹#›</a:t>
            </a:fld>
            <a:endParaRPr lang="en-US"/>
          </a:p>
        </p:txBody>
      </p:sp>
      <p:sp>
        <p:nvSpPr>
          <p:cNvPr id="13" name="TextBox 12"/>
          <p:cNvSpPr txBox="1"/>
          <p:nvPr/>
        </p:nvSpPr>
        <p:spPr>
          <a:xfrm>
            <a:off x="231458" y="80772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8146733" y="302133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73220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685800" y="1124702"/>
            <a:ext cx="7774782"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792" y="3648316"/>
            <a:ext cx="7773608"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78884"/>
            <a:ext cx="2183130" cy="365125"/>
          </a:xfrm>
        </p:spPr>
        <p:txBody>
          <a:bodyPr/>
          <a:lstStyle>
            <a:lvl1pPr algn="r">
              <a:defRPr/>
            </a:lvl1p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a:xfrm>
            <a:off x="594360" y="378884"/>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6773685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171701" y="762000"/>
            <a:ext cx="637793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594361" y="2202080"/>
            <a:ext cx="2560320"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9436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02237" y="2201333"/>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00781" y="2904068"/>
            <a:ext cx="2560320" cy="335957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89319" y="2192866"/>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8932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3D2351-05A3-4917-82B7-8A4D6FBEF9BF}" type="datetimeFigureOut">
              <a:rPr lang="en-US" smtClean="0"/>
              <a:pPr/>
              <a:t>7/17/2024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2739370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171702" y="762000"/>
            <a:ext cx="6381984"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94360"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94360" y="2331720"/>
            <a:ext cx="2560320" cy="15073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594360" y="4796103"/>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291873"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291872" y="2331720"/>
            <a:ext cx="2560320" cy="150986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290858" y="4796102"/>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93365"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993364" y="2331721"/>
            <a:ext cx="2560320" cy="150891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93272" y="4796100"/>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3D2351-05A3-4917-82B7-8A4D6FBEF9BF}" type="datetimeFigureOut">
              <a:rPr lang="en-US" smtClean="0"/>
              <a:pPr/>
              <a:t>7/17/2024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11487326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4360" y="2194560"/>
            <a:ext cx="7955280" cy="4069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D2351-05A3-4917-82B7-8A4D6FBEF9BF}" type="datetimeFigureOut">
              <a:rPr lang="en-US" smtClean="0"/>
              <a:pPr/>
              <a:t>7/17/2024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19086261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Vertical Title 1"/>
          <p:cNvSpPr>
            <a:spLocks noGrp="1"/>
          </p:cNvSpPr>
          <p:nvPr>
            <p:ph type="title" orient="vert"/>
          </p:nvPr>
        </p:nvSpPr>
        <p:spPr>
          <a:xfrm>
            <a:off x="7006590" y="747183"/>
            <a:ext cx="1543050" cy="424867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94360" y="746126"/>
            <a:ext cx="6278035" cy="42497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573D2351-05A3-4917-82B7-8A4D6FBEF9BF}" type="datetimeFigureOut">
              <a:rPr lang="en-US" smtClean="0"/>
              <a:pPr/>
              <a:t>7/17/2024</a:t>
            </a:fld>
            <a:endParaRPr lang="en-US"/>
          </a:p>
        </p:txBody>
      </p:sp>
      <p:sp>
        <p:nvSpPr>
          <p:cNvPr id="5" name="Footer Placeholder 4"/>
          <p:cNvSpPr>
            <a:spLocks noGrp="1"/>
          </p:cNvSpPr>
          <p:nvPr>
            <p:ph type="ftr" sz="quarter" idx="11"/>
          </p:nvPr>
        </p:nvSpPr>
        <p:spPr>
          <a:xfrm>
            <a:off x="594360" y="381001"/>
            <a:ext cx="4830656" cy="365125"/>
          </a:xfrm>
        </p:spPr>
        <p:txBody>
          <a:bodyPr/>
          <a:lstStyle/>
          <a:p>
            <a:endParaRPr lang="en-US"/>
          </a:p>
        </p:txBody>
      </p:sp>
      <p:sp>
        <p:nvSpPr>
          <p:cNvPr id="6" name="Slide Number Placeholder 5"/>
          <p:cNvSpPr>
            <a:spLocks noGrp="1"/>
          </p:cNvSpPr>
          <p:nvPr>
            <p:ph type="sldNum" sz="quarter" idx="12"/>
          </p:nvPr>
        </p:nvSpPr>
        <p:spPr>
          <a:xfrm>
            <a:off x="7882466" y="381001"/>
            <a:ext cx="667174" cy="365125"/>
          </a:xfrm>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30224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D2351-05A3-4917-82B7-8A4D6FBEF9BF}" type="datetimeFigureOut">
              <a:rPr lang="en-US" smtClean="0"/>
              <a:pPr/>
              <a:t>7/17/2024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073309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4"/>
            <a:ext cx="7955280"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594360" y="3641726"/>
            <a:ext cx="7955281" cy="1354134"/>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573D2351-05A3-4917-82B7-8A4D6FBEF9BF}" type="datetimeFigureOut">
              <a:rPr lang="en-US" smtClean="0"/>
              <a:pPr/>
              <a:t>7/17/2024</a:t>
            </a:fld>
            <a:endParaRPr lang="en-US"/>
          </a:p>
        </p:txBody>
      </p:sp>
      <p:sp>
        <p:nvSpPr>
          <p:cNvPr id="5" name="Footer Placeholder 4"/>
          <p:cNvSpPr>
            <a:spLocks noGrp="1"/>
          </p:cNvSpPr>
          <p:nvPr>
            <p:ph type="ftr" sz="quarter" idx="11"/>
          </p:nvPr>
        </p:nvSpPr>
        <p:spPr>
          <a:xfrm>
            <a:off x="594360" y="381001"/>
            <a:ext cx="4830656" cy="365125"/>
          </a:xfrm>
        </p:spPr>
        <p:txBody>
          <a:bodyPr/>
          <a:lstStyle/>
          <a:p>
            <a:endParaRPr lang="en-US"/>
          </a:p>
        </p:txBody>
      </p:sp>
      <p:sp>
        <p:nvSpPr>
          <p:cNvPr id="6" name="Slide Number Placeholder 5"/>
          <p:cNvSpPr>
            <a:spLocks noGrp="1"/>
          </p:cNvSpPr>
          <p:nvPr>
            <p:ph type="sldNum" sz="quarter" idx="12"/>
          </p:nvPr>
        </p:nvSpPr>
        <p:spPr>
          <a:xfrm>
            <a:off x="7882466" y="381001"/>
            <a:ext cx="667173" cy="365125"/>
          </a:xfrm>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1922732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94360" y="2194560"/>
            <a:ext cx="3910579" cy="4069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2099" y="2194560"/>
            <a:ext cx="3907540" cy="4069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619022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1700" y="762000"/>
            <a:ext cx="637794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1279" y="2183802"/>
            <a:ext cx="3683659"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94359" y="3132667"/>
            <a:ext cx="3910579" cy="3130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9018" y="2183802"/>
            <a:ext cx="368062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2098" y="3132667"/>
            <a:ext cx="3907541" cy="3130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3D2351-05A3-4917-82B7-8A4D6FBEF9BF}" type="datetimeFigureOut">
              <a:rPr lang="en-US" smtClean="0"/>
              <a:pPr/>
              <a:t>7/17/2024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16670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3D2351-05A3-4917-82B7-8A4D6FBEF9BF}" type="datetimeFigureOut">
              <a:rPr lang="en-US" smtClean="0"/>
              <a:pPr/>
              <a:t>7/17/2024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356763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3D2351-05A3-4917-82B7-8A4D6FBEF9BF}" type="datetimeFigureOut">
              <a:rPr lang="en-US" smtClean="0"/>
              <a:pPr/>
              <a:t>7/17/2024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1528686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30861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3886200" y="746760"/>
            <a:ext cx="4663440" cy="551688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4360" y="3124200"/>
            <a:ext cx="308610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3075400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407573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77524" y="751242"/>
            <a:ext cx="3674234" cy="551239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94360" y="3124200"/>
            <a:ext cx="407573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351-05A3-4917-82B7-8A4D6FBEF9BF}" type="datetimeFigureOut">
              <a:rPr lang="en-US" smtClean="0"/>
              <a:pPr/>
              <a:t>7/17/2024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2CE271-807C-4504-B5F0-0F0449D82EF9}" type="slidenum">
              <a:rPr lang="en-US" smtClean="0"/>
              <a:pPr/>
              <a:t>‹#›</a:t>
            </a:fld>
            <a:endParaRPr lang="en-US"/>
          </a:p>
        </p:txBody>
      </p:sp>
    </p:spTree>
    <p:extLst>
      <p:ext uri="{BB962C8B-B14F-4D97-AF65-F5344CB8AC3E}">
        <p14:creationId xmlns:p14="http://schemas.microsoft.com/office/powerpoint/2010/main" val="964237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764373"/>
            <a:ext cx="637794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94360" y="2194560"/>
            <a:ext cx="7955280" cy="4069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12230" y="6356351"/>
            <a:ext cx="213741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73D2351-05A3-4917-82B7-8A4D6FBEF9BF}" type="datetimeFigureOut">
              <a:rPr lang="en-US" smtClean="0"/>
              <a:pPr/>
              <a:t>7/17/2024</a:t>
            </a:fld>
            <a:endParaRPr lang="en-US"/>
          </a:p>
        </p:txBody>
      </p:sp>
      <p:sp>
        <p:nvSpPr>
          <p:cNvPr id="5" name="Footer Placeholder 4"/>
          <p:cNvSpPr>
            <a:spLocks noGrp="1"/>
          </p:cNvSpPr>
          <p:nvPr>
            <p:ph type="ftr" sz="quarter" idx="3"/>
          </p:nvPr>
        </p:nvSpPr>
        <p:spPr>
          <a:xfrm>
            <a:off x="594360" y="6355846"/>
            <a:ext cx="568071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72250" y="381001"/>
            <a:ext cx="19773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F2CE271-807C-4504-B5F0-0F0449D82EF9}" type="slidenum">
              <a:rPr lang="en-US" smtClean="0"/>
              <a:pPr/>
              <a:t>‹#›</a:t>
            </a:fld>
            <a:endParaRPr lang="en-US"/>
          </a:p>
        </p:txBody>
      </p:sp>
    </p:spTree>
    <p:extLst>
      <p:ext uri="{BB962C8B-B14F-4D97-AF65-F5344CB8AC3E}">
        <p14:creationId xmlns:p14="http://schemas.microsoft.com/office/powerpoint/2010/main" val="121613586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4348" y="332656"/>
            <a:ext cx="7743852" cy="1584176"/>
          </a:xfrm>
        </p:spPr>
        <p:txBody>
          <a:bodyPr>
            <a:normAutofit/>
          </a:bodyPr>
          <a:lstStyle/>
          <a:p>
            <a:pPr algn="ctr"/>
            <a:r>
              <a:rPr lang="en-IN" sz="5400" dirty="0">
                <a:solidFill>
                  <a:srgbClr val="C00000"/>
                </a:solidFill>
                <a:latin typeface="Algerian" pitchFamily="82" charset="0"/>
              </a:rPr>
              <a:t>CHURN Data analysis</a:t>
            </a:r>
            <a:endParaRPr lang="en-US" sz="5400" dirty="0">
              <a:solidFill>
                <a:srgbClr val="C00000"/>
              </a:solidFill>
              <a:latin typeface="Algerian" pitchFamily="82" charset="0"/>
            </a:endParaRPr>
          </a:p>
        </p:txBody>
      </p:sp>
      <p:sp>
        <p:nvSpPr>
          <p:cNvPr id="3" name="Subtitle 2"/>
          <p:cNvSpPr>
            <a:spLocks noGrp="1"/>
          </p:cNvSpPr>
          <p:nvPr>
            <p:ph type="subTitle" idx="1"/>
          </p:nvPr>
        </p:nvSpPr>
        <p:spPr/>
        <p:txBody>
          <a:bodyPr/>
          <a:lstStyle/>
          <a:p>
            <a:r>
              <a:rPr lang="en-IN" dirty="0"/>
              <a:t>                                                    </a:t>
            </a:r>
            <a:endParaRPr lang="en-US" dirty="0"/>
          </a:p>
        </p:txBody>
      </p:sp>
      <p:pic>
        <p:nvPicPr>
          <p:cNvPr id="5" name="Picture 4">
            <a:extLst>
              <a:ext uri="{FF2B5EF4-FFF2-40B4-BE49-F238E27FC236}">
                <a16:creationId xmlns:a16="http://schemas.microsoft.com/office/drawing/2014/main" id="{295ED909-3A6E-477D-9AC1-5B9DACE47DFA}"/>
              </a:ext>
            </a:extLst>
          </p:cNvPr>
          <p:cNvPicPr>
            <a:picLocks noChangeAspect="1"/>
          </p:cNvPicPr>
          <p:nvPr/>
        </p:nvPicPr>
        <p:blipFill>
          <a:blip r:embed="rId2"/>
          <a:stretch>
            <a:fillRect/>
          </a:stretch>
        </p:blipFill>
        <p:spPr>
          <a:xfrm>
            <a:off x="0" y="2276872"/>
            <a:ext cx="9144000" cy="35692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2984"/>
          </a:xfrm>
        </p:spPr>
        <p:txBody>
          <a:bodyPr/>
          <a:lstStyle/>
          <a:p>
            <a:r>
              <a:rPr lang="en-IN" dirty="0">
                <a:solidFill>
                  <a:srgbClr val="FC60DE"/>
                </a:solidFill>
              </a:rPr>
              <a:t>QUESTION NO: 7</a:t>
            </a:r>
            <a:endParaRPr lang="en-US" dirty="0"/>
          </a:p>
        </p:txBody>
      </p:sp>
      <p:pic>
        <p:nvPicPr>
          <p:cNvPr id="7170" name="Picture 2" descr="C:\Users\MOHANKUMARMPT\Downloads\obj7.PNG"/>
          <p:cNvPicPr>
            <a:picLocks noGrp="1" noChangeAspect="1" noChangeArrowheads="1"/>
          </p:cNvPicPr>
          <p:nvPr>
            <p:ph idx="1"/>
          </p:nvPr>
        </p:nvPicPr>
        <p:blipFill>
          <a:blip r:embed="rId2"/>
          <a:srcRect/>
          <a:stretch>
            <a:fillRect/>
          </a:stretch>
        </p:blipFill>
        <p:spPr bwMode="auto">
          <a:xfrm>
            <a:off x="457200" y="1357298"/>
            <a:ext cx="8229600" cy="4357718"/>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14422"/>
          </a:xfrm>
        </p:spPr>
        <p:txBody>
          <a:bodyPr/>
          <a:lstStyle/>
          <a:p>
            <a:r>
              <a:rPr lang="en-IN" dirty="0">
                <a:solidFill>
                  <a:srgbClr val="FC60DE"/>
                </a:solidFill>
              </a:rPr>
              <a:t>QUESTION NO: 8</a:t>
            </a:r>
            <a:endParaRPr lang="en-US" dirty="0"/>
          </a:p>
        </p:txBody>
      </p:sp>
      <p:pic>
        <p:nvPicPr>
          <p:cNvPr id="8194" name="Picture 2" descr="C:\Users\MOHANKUMARMPT\Downloads\obj8.PNG"/>
          <p:cNvPicPr>
            <a:picLocks noGrp="1" noChangeAspect="1" noChangeArrowheads="1"/>
          </p:cNvPicPr>
          <p:nvPr>
            <p:ph idx="1"/>
          </p:nvPr>
        </p:nvPicPr>
        <p:blipFill>
          <a:blip r:embed="rId2"/>
          <a:srcRect/>
          <a:stretch>
            <a:fillRect/>
          </a:stretch>
        </p:blipFill>
        <p:spPr bwMode="auto">
          <a:xfrm>
            <a:off x="285750" y="1461460"/>
            <a:ext cx="8572500" cy="4610745"/>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00108"/>
          </a:xfrm>
        </p:spPr>
        <p:txBody>
          <a:bodyPr/>
          <a:lstStyle/>
          <a:p>
            <a:r>
              <a:rPr lang="en-IN" dirty="0">
                <a:solidFill>
                  <a:srgbClr val="FC60DE"/>
                </a:solidFill>
              </a:rPr>
              <a:t>QUESTION NO: 9</a:t>
            </a:r>
            <a:endParaRPr lang="en-US" dirty="0"/>
          </a:p>
        </p:txBody>
      </p:sp>
      <p:pic>
        <p:nvPicPr>
          <p:cNvPr id="9218" name="Picture 2" descr="C:\Users\MOHANKUMARMPT\Downloads\obj9.PNG"/>
          <p:cNvPicPr>
            <a:picLocks noGrp="1" noChangeAspect="1" noChangeArrowheads="1"/>
          </p:cNvPicPr>
          <p:nvPr>
            <p:ph idx="1"/>
          </p:nvPr>
        </p:nvPicPr>
        <p:blipFill>
          <a:blip r:embed="rId2"/>
          <a:srcRect/>
          <a:stretch>
            <a:fillRect/>
          </a:stretch>
        </p:blipFill>
        <p:spPr bwMode="auto">
          <a:xfrm>
            <a:off x="642910" y="1000124"/>
            <a:ext cx="7786742" cy="5143520"/>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39784"/>
          </a:xfrm>
        </p:spPr>
        <p:txBody>
          <a:bodyPr/>
          <a:lstStyle/>
          <a:p>
            <a:r>
              <a:rPr lang="en-IN" dirty="0">
                <a:solidFill>
                  <a:srgbClr val="FC60DE"/>
                </a:solidFill>
              </a:rPr>
              <a:t>QUESTION NO: 10</a:t>
            </a:r>
            <a:endParaRPr lang="en-US" dirty="0"/>
          </a:p>
        </p:txBody>
      </p:sp>
      <p:pic>
        <p:nvPicPr>
          <p:cNvPr id="10242" name="Picture 2" descr="C:\Users\MOHANKUMARMPT\Downloads\obj10.PNG"/>
          <p:cNvPicPr>
            <a:picLocks noGrp="1" noChangeAspect="1" noChangeArrowheads="1"/>
          </p:cNvPicPr>
          <p:nvPr>
            <p:ph idx="1"/>
          </p:nvPr>
        </p:nvPicPr>
        <p:blipFill>
          <a:blip r:embed="rId2"/>
          <a:srcRect/>
          <a:stretch>
            <a:fillRect/>
          </a:stretch>
        </p:blipFill>
        <p:spPr bwMode="auto">
          <a:xfrm>
            <a:off x="457200" y="1500174"/>
            <a:ext cx="8258204" cy="4500594"/>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290"/>
            <a:ext cx="8229600" cy="928694"/>
          </a:xfrm>
        </p:spPr>
        <p:txBody>
          <a:bodyPr/>
          <a:lstStyle/>
          <a:p>
            <a:r>
              <a:rPr lang="en-IN" dirty="0">
                <a:solidFill>
                  <a:srgbClr val="FC60DE"/>
                </a:solidFill>
              </a:rPr>
              <a:t>QUESTION NO: 11</a:t>
            </a:r>
            <a:endParaRPr lang="en-US" dirty="0"/>
          </a:p>
        </p:txBody>
      </p:sp>
      <p:pic>
        <p:nvPicPr>
          <p:cNvPr id="11266" name="Picture 2" descr="C:\Users\MOHANKUMARMPT\Downloads\obj11.PNG"/>
          <p:cNvPicPr>
            <a:picLocks noGrp="1" noChangeAspect="1" noChangeArrowheads="1"/>
          </p:cNvPicPr>
          <p:nvPr>
            <p:ph idx="1"/>
          </p:nvPr>
        </p:nvPicPr>
        <p:blipFill>
          <a:blip r:embed="rId2"/>
          <a:srcRect/>
          <a:stretch>
            <a:fillRect/>
          </a:stretch>
        </p:blipFill>
        <p:spPr bwMode="auto">
          <a:xfrm>
            <a:off x="592902" y="1543034"/>
            <a:ext cx="8051064" cy="4600610"/>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C60DE"/>
                </a:solidFill>
              </a:rPr>
              <a:t>QUESTION NO: 12</a:t>
            </a:r>
            <a:endParaRPr lang="en-US" dirty="0"/>
          </a:p>
        </p:txBody>
      </p:sp>
      <p:pic>
        <p:nvPicPr>
          <p:cNvPr id="12290" name="Picture 2" descr="C:\Users\MOHANKUMARMPT\Downloads\obj12.PNG"/>
          <p:cNvPicPr>
            <a:picLocks noGrp="1" noChangeAspect="1" noChangeArrowheads="1"/>
          </p:cNvPicPr>
          <p:nvPr>
            <p:ph idx="1"/>
          </p:nvPr>
        </p:nvPicPr>
        <p:blipFill>
          <a:blip r:embed="rId2"/>
          <a:srcRect/>
          <a:stretch>
            <a:fillRect/>
          </a:stretch>
        </p:blipFill>
        <p:spPr bwMode="auto">
          <a:xfrm>
            <a:off x="642910" y="1285874"/>
            <a:ext cx="8001056" cy="5000645"/>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C60DE"/>
                </a:solidFill>
              </a:rPr>
              <a:t>QUESTION NO: 13</a:t>
            </a:r>
            <a:endParaRPr lang="en-US" dirty="0"/>
          </a:p>
        </p:txBody>
      </p:sp>
      <p:pic>
        <p:nvPicPr>
          <p:cNvPr id="13314" name="Picture 2" descr="C:\Users\MOHANKUMARMPT\Downloads\obj13.PNG"/>
          <p:cNvPicPr>
            <a:picLocks noGrp="1" noChangeAspect="1" noChangeArrowheads="1"/>
          </p:cNvPicPr>
          <p:nvPr>
            <p:ph idx="1"/>
          </p:nvPr>
        </p:nvPicPr>
        <p:blipFill>
          <a:blip r:embed="rId2"/>
          <a:stretch>
            <a:fillRect/>
          </a:stretch>
        </p:blipFill>
        <p:spPr bwMode="auto">
          <a:xfrm>
            <a:off x="2360903" y="2193925"/>
            <a:ext cx="4422194" cy="4070350"/>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11222"/>
          </a:xfrm>
        </p:spPr>
        <p:txBody>
          <a:bodyPr/>
          <a:lstStyle/>
          <a:p>
            <a:r>
              <a:rPr lang="en-IN" dirty="0">
                <a:solidFill>
                  <a:srgbClr val="FC60DE"/>
                </a:solidFill>
              </a:rPr>
              <a:t>QUESTION NO: 14</a:t>
            </a:r>
            <a:endParaRPr lang="en-US" dirty="0"/>
          </a:p>
        </p:txBody>
      </p:sp>
      <p:pic>
        <p:nvPicPr>
          <p:cNvPr id="14338" name="Picture 2" descr="C:\Users\MOHANKUMARMPT\Downloads\obj14.PNG"/>
          <p:cNvPicPr>
            <a:picLocks noGrp="1" noChangeAspect="1" noChangeArrowheads="1"/>
          </p:cNvPicPr>
          <p:nvPr>
            <p:ph idx="1"/>
          </p:nvPr>
        </p:nvPicPr>
        <p:blipFill>
          <a:blip r:embed="rId2"/>
          <a:srcRect/>
          <a:stretch>
            <a:fillRect/>
          </a:stretch>
        </p:blipFill>
        <p:spPr bwMode="auto">
          <a:xfrm>
            <a:off x="642910" y="1285875"/>
            <a:ext cx="8001056" cy="4714893"/>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11222"/>
          </a:xfrm>
        </p:spPr>
        <p:txBody>
          <a:bodyPr/>
          <a:lstStyle/>
          <a:p>
            <a:r>
              <a:rPr lang="en-IN" dirty="0">
                <a:solidFill>
                  <a:srgbClr val="FC60DE"/>
                </a:solidFill>
              </a:rPr>
              <a:t>QUESTION NO: 15</a:t>
            </a:r>
            <a:endParaRPr lang="en-US" dirty="0"/>
          </a:p>
        </p:txBody>
      </p:sp>
      <p:pic>
        <p:nvPicPr>
          <p:cNvPr id="2052" name="Picture 4" descr="C:\Users\MOHANKUMARMPT\Downloads\WhatsApp Image 2024-07-13 at 9.03.03 PM.jpeg"/>
          <p:cNvPicPr>
            <a:picLocks noGrp="1" noChangeAspect="1" noChangeArrowheads="1"/>
          </p:cNvPicPr>
          <p:nvPr>
            <p:ph idx="1"/>
          </p:nvPr>
        </p:nvPicPr>
        <p:blipFill>
          <a:blip r:embed="rId2"/>
          <a:stretch>
            <a:fillRect/>
          </a:stretch>
        </p:blipFill>
        <p:spPr bwMode="auto">
          <a:xfrm>
            <a:off x="593725" y="3117669"/>
            <a:ext cx="7956550" cy="2222861"/>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11222"/>
          </a:xfrm>
        </p:spPr>
        <p:txBody>
          <a:bodyPr/>
          <a:lstStyle/>
          <a:p>
            <a:r>
              <a:rPr lang="en-IN" dirty="0">
                <a:solidFill>
                  <a:srgbClr val="FC60DE"/>
                </a:solidFill>
              </a:rPr>
              <a:t>QUESTION NO: 16</a:t>
            </a:r>
            <a:endParaRPr lang="en-US" dirty="0"/>
          </a:p>
        </p:txBody>
      </p:sp>
      <p:pic>
        <p:nvPicPr>
          <p:cNvPr id="3074" name="Picture 2" descr="C:\Users\MOHANKUMARMPT\Downloads\WhatsApp Image 2024-07-13 at 9.03.04 PM.jpeg"/>
          <p:cNvPicPr>
            <a:picLocks noGrp="1" noChangeAspect="1" noChangeArrowheads="1"/>
          </p:cNvPicPr>
          <p:nvPr>
            <p:ph idx="1"/>
          </p:nvPr>
        </p:nvPicPr>
        <p:blipFill>
          <a:blip r:embed="rId2"/>
          <a:stretch>
            <a:fillRect/>
          </a:stretch>
        </p:blipFill>
        <p:spPr bwMode="auto">
          <a:xfrm>
            <a:off x="1407491" y="2193925"/>
            <a:ext cx="6329018" cy="407035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1700" y="764373"/>
            <a:ext cx="6377940" cy="936435"/>
          </a:xfrm>
        </p:spPr>
        <p:txBody>
          <a:bodyPr>
            <a:normAutofit/>
          </a:bodyPr>
          <a:lstStyle/>
          <a:p>
            <a:r>
              <a:rPr lang="en-IN" sz="4600" dirty="0">
                <a:solidFill>
                  <a:schemeClr val="accent1"/>
                </a:solidFill>
                <a:latin typeface="Andalus" pitchFamily="18" charset="-78"/>
                <a:cs typeface="Andalus" pitchFamily="18" charset="-78"/>
              </a:rPr>
              <a:t>DATABASE SCHEMA</a:t>
            </a:r>
            <a:endParaRPr lang="en-US" sz="4600" dirty="0">
              <a:solidFill>
                <a:schemeClr val="accent1"/>
              </a:solidFill>
              <a:latin typeface="Andalus" pitchFamily="18" charset="-78"/>
              <a:cs typeface="Andalus" pitchFamily="18" charset="-78"/>
            </a:endParaRPr>
          </a:p>
        </p:txBody>
      </p:sp>
      <p:sp>
        <p:nvSpPr>
          <p:cNvPr id="4" name="Content Placeholder 3"/>
          <p:cNvSpPr>
            <a:spLocks noGrp="1"/>
          </p:cNvSpPr>
          <p:nvPr>
            <p:ph idx="1"/>
          </p:nvPr>
        </p:nvSpPr>
        <p:spPr>
          <a:xfrm>
            <a:off x="594360" y="1916832"/>
            <a:ext cx="7955280" cy="4346808"/>
          </a:xfrm>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a:solidFill>
                  <a:srgbClr val="FFC000"/>
                </a:solidFill>
              </a:rPr>
              <a:t>CONCLUSION</a:t>
            </a:r>
            <a:endParaRPr lang="en-US" dirty="0">
              <a:solidFill>
                <a:srgbClr val="FFC000"/>
              </a:solidFill>
            </a:endParaRPr>
          </a:p>
        </p:txBody>
      </p:sp>
      <p:sp>
        <p:nvSpPr>
          <p:cNvPr id="3" name="Content Placeholder 2"/>
          <p:cNvSpPr>
            <a:spLocks noGrp="1"/>
          </p:cNvSpPr>
          <p:nvPr>
            <p:ph idx="1"/>
          </p:nvPr>
        </p:nvSpPr>
        <p:spPr>
          <a:xfrm>
            <a:off x="594360" y="1844824"/>
            <a:ext cx="8092440" cy="3870191"/>
          </a:xfrm>
        </p:spPr>
        <p:txBody>
          <a:bodyPr>
            <a:normAutofit/>
          </a:bodyPr>
          <a:lstStyle/>
          <a:p>
            <a:r>
              <a:rPr lang="en-GB" sz="2000" b="1" dirty="0"/>
              <a:t>In this project, we conducted Data Analysis on Churn </a:t>
            </a:r>
            <a:r>
              <a:rPr lang="en-GB" sz="2000" b="1" dirty="0" err="1"/>
              <a:t>modeling</a:t>
            </a:r>
            <a:r>
              <a:rPr lang="en-GB" sz="2000" b="1" dirty="0"/>
              <a:t> dataset SQL queries in SSMS. The objective was to extract meaningful insights and metrics from the Dataset. We performed various tasks such as joining tables, Aggregating Data, Filtering Records and Sorting results to fulfil specific analysis requirements. </a:t>
            </a:r>
          </a:p>
          <a:p>
            <a:r>
              <a:rPr lang="en-GB" sz="2000" b="1" dirty="0"/>
              <a:t>Throughout the project, we demonstrated proficiency in SQL query writing, leveraging a variety of SQL functions, clause, Operators, Analyze the dataset effectively. We Utilized Common Table Expressions(CTE), Aggregation Functions (</a:t>
            </a:r>
            <a:r>
              <a:rPr lang="en-GB" sz="2000" b="1" dirty="0" err="1"/>
              <a:t>eg</a:t>
            </a:r>
            <a:r>
              <a:rPr lang="en-GB" sz="2000" b="1" dirty="0"/>
              <a:t>: SUM,AVG) and Local Operations to extract insights such as Total revenue, Top-selling categories, and Customer </a:t>
            </a:r>
            <a:r>
              <a:rPr lang="en-GB" sz="2000" b="1" dirty="0" err="1"/>
              <a:t>behavior</a:t>
            </a:r>
            <a:r>
              <a:rPr lang="en-GB" sz="2000" b="1" dirty="0"/>
              <a:t> patterns.</a:t>
            </a:r>
          </a:p>
          <a:p>
            <a:endParaRPr lang="en-US" sz="2000"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1285860"/>
            <a:ext cx="8229600" cy="5143536"/>
          </a:xfrm>
        </p:spPr>
        <p:txBody>
          <a:bodyPr>
            <a:normAutofit/>
          </a:bodyPr>
          <a:lstStyle/>
          <a:p>
            <a:r>
              <a:rPr lang="en-IN" sz="5600" b="1" dirty="0">
                <a:solidFill>
                  <a:srgbClr val="FF0000"/>
                </a:solidFill>
                <a:latin typeface="Algerian" pitchFamily="82" charset="0"/>
              </a:rPr>
              <a:t>EXPLORATORY DATA ANALYSIS ON THE churn DATA</a:t>
            </a:r>
            <a:br>
              <a:rPr lang="en-US" dirty="0"/>
            </a:b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71700" y="764373"/>
            <a:ext cx="5208612" cy="576395"/>
          </a:xfrm>
        </p:spPr>
        <p:txBody>
          <a:bodyPr>
            <a:normAutofit fontScale="90000"/>
          </a:bodyPr>
          <a:lstStyle/>
          <a:p>
            <a:pPr algn="ctr"/>
            <a:r>
              <a:rPr lang="en-IN" b="1" dirty="0">
                <a:solidFill>
                  <a:srgbClr val="002060"/>
                </a:solidFill>
              </a:rPr>
              <a:t>OBJECTIVES</a:t>
            </a:r>
            <a:endParaRPr lang="en-US" b="1" dirty="0">
              <a:solidFill>
                <a:srgbClr val="002060"/>
              </a:solidFill>
            </a:endParaRPr>
          </a:p>
        </p:txBody>
      </p:sp>
      <p:sp>
        <p:nvSpPr>
          <p:cNvPr id="4" name="Content Placeholder 3"/>
          <p:cNvSpPr>
            <a:spLocks noGrp="1"/>
          </p:cNvSpPr>
          <p:nvPr>
            <p:ph idx="1"/>
          </p:nvPr>
        </p:nvSpPr>
        <p:spPr>
          <a:xfrm>
            <a:off x="594360" y="1484784"/>
            <a:ext cx="7955280" cy="5040560"/>
          </a:xfrm>
        </p:spPr>
        <p:txBody>
          <a:bodyPr>
            <a:normAutofit fontScale="85000" lnSpcReduction="20000"/>
          </a:bodyPr>
          <a:lstStyle/>
          <a:p>
            <a:pPr lvl="0"/>
            <a:r>
              <a:rPr lang="en-US" b="1" dirty="0">
                <a:solidFill>
                  <a:schemeClr val="bg1"/>
                </a:solidFill>
              </a:rPr>
              <a:t>Importing all the necessary modules.</a:t>
            </a:r>
            <a:endParaRPr lang="en-US" dirty="0">
              <a:solidFill>
                <a:schemeClr val="bg1"/>
              </a:solidFill>
            </a:endParaRPr>
          </a:p>
          <a:p>
            <a:pPr lvl="0"/>
            <a:r>
              <a:rPr lang="en-US" b="1" dirty="0"/>
              <a:t>Importing the data from an external source into the Python environment.</a:t>
            </a:r>
            <a:endParaRPr lang="en-US" dirty="0"/>
          </a:p>
          <a:p>
            <a:pPr lvl="0"/>
            <a:r>
              <a:rPr lang="en-US" b="1" dirty="0"/>
              <a:t>Renaming the variables as per the Naming conversion.</a:t>
            </a:r>
            <a:endParaRPr lang="en-US" dirty="0"/>
          </a:p>
          <a:p>
            <a:pPr lvl="0"/>
            <a:r>
              <a:rPr lang="en-US" b="1" dirty="0"/>
              <a:t>Performing necessary </a:t>
            </a:r>
            <a:r>
              <a:rPr lang="en-US" b="1" dirty="0" err="1"/>
              <a:t>Datatype</a:t>
            </a:r>
            <a:r>
              <a:rPr lang="en-US" b="1" dirty="0"/>
              <a:t> Conversions on the data.</a:t>
            </a:r>
            <a:endParaRPr lang="en-US" dirty="0"/>
          </a:p>
          <a:p>
            <a:pPr lvl="0"/>
            <a:r>
              <a:rPr lang="en-US" b="1" dirty="0"/>
              <a:t>Checking the relevant and irrelevant variables in the first phase of EDA.</a:t>
            </a:r>
            <a:endParaRPr lang="en-US" dirty="0"/>
          </a:p>
          <a:p>
            <a:pPr lvl="0"/>
            <a:r>
              <a:rPr lang="en-US" b="1" dirty="0"/>
              <a:t>Data </a:t>
            </a:r>
            <a:r>
              <a:rPr lang="en-US" b="1" dirty="0" err="1"/>
              <a:t>Duplicacy</a:t>
            </a:r>
            <a:r>
              <a:rPr lang="en-US" b="1" dirty="0"/>
              <a:t>: </a:t>
            </a:r>
            <a:r>
              <a:rPr lang="en-US" b="1" dirty="0" err="1"/>
              <a:t>Chech</a:t>
            </a:r>
            <a:r>
              <a:rPr lang="en-US" b="1" dirty="0"/>
              <a:t> if their is duplicate data or not: DDT ( </a:t>
            </a:r>
            <a:r>
              <a:rPr lang="en-US" b="1" dirty="0" err="1"/>
              <a:t>DataDuplicacy</a:t>
            </a:r>
            <a:r>
              <a:rPr lang="en-US" b="1" dirty="0"/>
              <a:t> Treatment)</a:t>
            </a:r>
            <a:endParaRPr lang="en-US" dirty="0"/>
          </a:p>
          <a:p>
            <a:pPr lvl="0"/>
            <a:r>
              <a:rPr lang="en-US" b="1" dirty="0"/>
              <a:t>Missing Values Treatment. </a:t>
            </a:r>
            <a:endParaRPr lang="en-US" dirty="0"/>
          </a:p>
          <a:p>
            <a:pPr lvl="0"/>
            <a:r>
              <a:rPr lang="en-US" b="1" dirty="0"/>
              <a:t> Separating the categorical Variables and Numerical variables into two different datasets for Data Preparations for Data Analysis.</a:t>
            </a:r>
            <a:endParaRPr lang="en-US" dirty="0"/>
          </a:p>
          <a:p>
            <a:pPr lvl="0"/>
            <a:r>
              <a:rPr lang="en-US" b="1" dirty="0"/>
              <a:t>Filling missing values in Numerical data with the Median values. </a:t>
            </a:r>
            <a:endParaRPr lang="en-US" dirty="0"/>
          </a:p>
          <a:p>
            <a:pPr lvl="0"/>
            <a:r>
              <a:rPr lang="en-US" b="1" dirty="0"/>
              <a:t>Filling missing values in Categorical data with the Mode values.</a:t>
            </a:r>
            <a:endParaRPr lang="en-US" dirty="0"/>
          </a:p>
          <a:p>
            <a:pPr lvl="0"/>
            <a:r>
              <a:rPr lang="en-US" b="1" dirty="0"/>
              <a:t>Visualizing relationship of variables using </a:t>
            </a:r>
            <a:r>
              <a:rPr lang="en-US" b="1" dirty="0" err="1"/>
              <a:t>Matplotlib.pyplot</a:t>
            </a:r>
            <a:endParaRPr lang="en-US" dirty="0"/>
          </a:p>
          <a:p>
            <a:pPr lvl="0"/>
            <a:r>
              <a:rPr lang="en-US" b="1" dirty="0"/>
              <a:t> Outlier Treatment.</a:t>
            </a:r>
            <a:endParaRPr lang="en-US" dirty="0"/>
          </a:p>
          <a:p>
            <a:endParaRPr lang="en-US"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71700" y="764373"/>
            <a:ext cx="5784676" cy="504387"/>
          </a:xfrm>
        </p:spPr>
        <p:txBody>
          <a:bodyPr>
            <a:normAutofit fontScale="90000"/>
          </a:bodyPr>
          <a:lstStyle/>
          <a:p>
            <a:pPr algn="ctr"/>
            <a:r>
              <a:rPr lang="en-US" sz="3600" b="1" dirty="0">
                <a:solidFill>
                  <a:srgbClr val="002060"/>
                </a:solidFill>
              </a:rPr>
              <a:t>Importing all the necessary modules.</a:t>
            </a:r>
            <a:br>
              <a:rPr lang="en-US" dirty="0"/>
            </a:br>
            <a:endParaRPr lang="en-US" dirty="0"/>
          </a:p>
        </p:txBody>
      </p:sp>
      <p:sp>
        <p:nvSpPr>
          <p:cNvPr id="8" name="Content Placeholder 7"/>
          <p:cNvSpPr>
            <a:spLocks noGrp="1"/>
          </p:cNvSpPr>
          <p:nvPr>
            <p:ph idx="1"/>
          </p:nvPr>
        </p:nvSpPr>
        <p:spPr>
          <a:xfrm>
            <a:off x="457200" y="1412776"/>
            <a:ext cx="8229600" cy="5256584"/>
          </a:xfrm>
        </p:spPr>
        <p:txBody>
          <a:bodyPr>
            <a:normAutofit/>
          </a:bodyPr>
          <a:lstStyle/>
          <a:p>
            <a:pPr lvl="0"/>
            <a:r>
              <a:rPr lang="en-IN" b="1" dirty="0"/>
              <a:t>To importing necessary modules in python, we use “import” statement followed by the name of the module.</a:t>
            </a:r>
            <a:endParaRPr lang="en-US" dirty="0"/>
          </a:p>
          <a:p>
            <a:pPr lvl="0"/>
            <a:r>
              <a:rPr lang="en-IN" b="1" dirty="0" err="1"/>
              <a:t>numpy</a:t>
            </a:r>
            <a:r>
              <a:rPr lang="en-IN" b="1" dirty="0"/>
              <a:t> : it is used for numerical computing. It provides support for large, multi-dimensional arrays and matrices. In </a:t>
            </a:r>
            <a:r>
              <a:rPr lang="en-IN" b="1" dirty="0" err="1"/>
              <a:t>numpy</a:t>
            </a:r>
            <a:r>
              <a:rPr lang="en-IN" b="1" dirty="0"/>
              <a:t> data structure allows Broadcasting and </a:t>
            </a:r>
            <a:r>
              <a:rPr lang="en-IN" b="1" dirty="0" err="1"/>
              <a:t>Vectorization</a:t>
            </a:r>
            <a:endParaRPr lang="en-US" dirty="0"/>
          </a:p>
          <a:p>
            <a:pPr lvl="0"/>
            <a:r>
              <a:rPr lang="en-IN" b="1" dirty="0"/>
              <a:t>Importing </a:t>
            </a:r>
            <a:r>
              <a:rPr lang="en-IN" b="1" dirty="0" err="1"/>
              <a:t>numpy</a:t>
            </a:r>
            <a:r>
              <a:rPr lang="en-IN" b="1" dirty="0"/>
              <a:t>: import </a:t>
            </a:r>
            <a:r>
              <a:rPr lang="en-IN" b="1" dirty="0" err="1"/>
              <a:t>numpy</a:t>
            </a:r>
            <a:r>
              <a:rPr lang="en-IN" b="1" dirty="0"/>
              <a:t> as </a:t>
            </a:r>
            <a:r>
              <a:rPr lang="en-IN" b="1" dirty="0" err="1"/>
              <a:t>np</a:t>
            </a:r>
            <a:r>
              <a:rPr lang="en-IN" b="1" dirty="0"/>
              <a:t> </a:t>
            </a:r>
            <a:endParaRPr lang="en-US" dirty="0"/>
          </a:p>
          <a:p>
            <a:pPr lvl="0"/>
            <a:r>
              <a:rPr lang="en-IN" b="1" dirty="0"/>
              <a:t> pandas: it is a powerful library in python for data manipulation and analysis. It provides data structure like data frame and series.</a:t>
            </a:r>
            <a:endParaRPr lang="en-US" dirty="0"/>
          </a:p>
          <a:p>
            <a:pPr lvl="0"/>
            <a:r>
              <a:rPr lang="en-IN" b="1" dirty="0"/>
              <a:t>Importing pandas: import pandas as pd</a:t>
            </a:r>
            <a:endParaRPr lang="en-US" dirty="0"/>
          </a:p>
          <a:p>
            <a:pPr lvl="0"/>
            <a:r>
              <a:rPr lang="en-IN" b="1" dirty="0" err="1"/>
              <a:t>Matplotlib.pyplot</a:t>
            </a:r>
            <a:r>
              <a:rPr lang="en-IN" b="1" dirty="0"/>
              <a:t> : which is used for creating </a:t>
            </a:r>
            <a:r>
              <a:rPr lang="en-IN" b="1" dirty="0" err="1"/>
              <a:t>static,interactive</a:t>
            </a:r>
            <a:r>
              <a:rPr lang="en-IN" b="1" dirty="0"/>
              <a:t> and visualization in python.</a:t>
            </a:r>
            <a:endParaRPr lang="en-US" dirty="0"/>
          </a:p>
          <a:p>
            <a:endParaRPr lang="en-US"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5D2F4A-1563-48BB-866F-1A85C693E9D8}"/>
              </a:ext>
            </a:extLst>
          </p:cNvPr>
          <p:cNvSpPr>
            <a:spLocks noGrp="1"/>
          </p:cNvSpPr>
          <p:nvPr>
            <p:ph idx="1"/>
          </p:nvPr>
        </p:nvSpPr>
        <p:spPr>
          <a:xfrm>
            <a:off x="594360" y="1052736"/>
            <a:ext cx="7955280" cy="5400600"/>
          </a:xfrm>
        </p:spPr>
        <p:txBody>
          <a:bodyPr>
            <a:normAutofit lnSpcReduction="10000"/>
          </a:bodyPr>
          <a:lstStyle/>
          <a:p>
            <a:pPr lvl="0"/>
            <a:r>
              <a:rPr lang="en-IN" b="1" dirty="0"/>
              <a:t>Matplotlib offers a wide range of plotting functions to create various types of plots such as Line plot, Scatter plot, Bar plot, Histogram and Pie chart.</a:t>
            </a:r>
            <a:endParaRPr lang="en-US" dirty="0"/>
          </a:p>
          <a:p>
            <a:pPr lvl="0"/>
            <a:r>
              <a:rPr lang="en-IN" b="1" dirty="0"/>
              <a:t>Importing matplotlib: import </a:t>
            </a:r>
            <a:r>
              <a:rPr lang="en-IN" b="1" dirty="0" err="1"/>
              <a:t>matplotlib.pyplot</a:t>
            </a:r>
            <a:r>
              <a:rPr lang="en-IN" b="1" dirty="0"/>
              <a:t> as </a:t>
            </a:r>
            <a:r>
              <a:rPr lang="en-IN" b="1" dirty="0" err="1"/>
              <a:t>plt</a:t>
            </a:r>
            <a:endParaRPr lang="en-US" dirty="0"/>
          </a:p>
          <a:p>
            <a:pPr lvl="0"/>
            <a:r>
              <a:rPr lang="en-IN" b="1" dirty="0"/>
              <a:t>Datetime: for the datetime data we import datetime.</a:t>
            </a:r>
            <a:endParaRPr lang="en-US" dirty="0"/>
          </a:p>
          <a:p>
            <a:pPr lvl="0"/>
            <a:r>
              <a:rPr lang="en-IN" b="1" dirty="0"/>
              <a:t>Importing datetime : import datetime as dt</a:t>
            </a:r>
            <a:endParaRPr lang="en-US" dirty="0"/>
          </a:p>
          <a:p>
            <a:pPr lvl="0"/>
            <a:r>
              <a:rPr lang="en-IN" b="1" dirty="0"/>
              <a:t>seaborn : it is a statistical data visualization module.</a:t>
            </a:r>
            <a:endParaRPr lang="en-US" b="1" dirty="0"/>
          </a:p>
          <a:p>
            <a:pPr lvl="0"/>
            <a:r>
              <a:rPr lang="en-IN" b="1" dirty="0"/>
              <a:t>Seaborn simplifies the creation of complex visualization.</a:t>
            </a:r>
            <a:endParaRPr lang="en-US" b="1" dirty="0"/>
          </a:p>
          <a:p>
            <a:pPr lvl="0"/>
            <a:r>
              <a:rPr lang="en-IN" b="1" dirty="0"/>
              <a:t>Box plot, Tree map, Heat maps are used to check correlations between multiple variables.</a:t>
            </a:r>
            <a:endParaRPr lang="en-US" b="1" dirty="0"/>
          </a:p>
          <a:p>
            <a:pPr lvl="0"/>
            <a:r>
              <a:rPr lang="en-IN" b="1" dirty="0"/>
              <a:t>Importing seaborn : import seaborn as </a:t>
            </a:r>
            <a:r>
              <a:rPr lang="en-IN" b="1" dirty="0" err="1"/>
              <a:t>sns</a:t>
            </a:r>
            <a:endParaRPr lang="en-US" b="1" dirty="0"/>
          </a:p>
          <a:p>
            <a:pPr lvl="0"/>
            <a:r>
              <a:rPr lang="en-IN" b="1" dirty="0" err="1"/>
              <a:t>Statsmodels</a:t>
            </a:r>
            <a:r>
              <a:rPr lang="en-IN" b="1" dirty="0"/>
              <a:t>: This module provides a high-level interface for specifying statistical modules using a formula.</a:t>
            </a:r>
            <a:endParaRPr lang="en-US" b="1" dirty="0"/>
          </a:p>
          <a:p>
            <a:endParaRPr lang="en-IN" dirty="0"/>
          </a:p>
        </p:txBody>
      </p:sp>
    </p:spTree>
    <p:extLst>
      <p:ext uri="{BB962C8B-B14F-4D97-AF65-F5344CB8AC3E}">
        <p14:creationId xmlns:p14="http://schemas.microsoft.com/office/powerpoint/2010/main" val="41869472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4294967295"/>
          </p:nvPr>
        </p:nvSpPr>
        <p:spPr>
          <a:xfrm>
            <a:off x="0" y="908720"/>
            <a:ext cx="8676456" cy="6192688"/>
          </a:xfrm>
        </p:spPr>
        <p:txBody>
          <a:bodyPr>
            <a:normAutofit/>
          </a:bodyPr>
          <a:lstStyle/>
          <a:p>
            <a:pPr lvl="0"/>
            <a:endParaRPr lang="en-IN" sz="1800" b="1" dirty="0">
              <a:solidFill>
                <a:schemeClr val="bg1"/>
              </a:solidFill>
            </a:endParaRPr>
          </a:p>
          <a:p>
            <a:pPr lvl="0"/>
            <a:r>
              <a:rPr lang="en-IN" sz="2000" b="1" dirty="0" err="1"/>
              <a:t>Importingstats</a:t>
            </a:r>
            <a:r>
              <a:rPr lang="en-IN" sz="2000" b="1" dirty="0"/>
              <a:t> models : import </a:t>
            </a:r>
            <a:r>
              <a:rPr lang="en-IN" sz="2000" b="1" dirty="0" err="1"/>
              <a:t>statsmodels.formula.api</a:t>
            </a:r>
            <a:r>
              <a:rPr lang="en-IN" sz="2000" b="1" dirty="0"/>
              <a:t> as </a:t>
            </a:r>
            <a:r>
              <a:rPr lang="en-IN" sz="2000" b="1" dirty="0" err="1"/>
              <a:t>smf</a:t>
            </a:r>
            <a:endParaRPr lang="en-US" sz="2000" b="1" dirty="0"/>
          </a:p>
          <a:p>
            <a:pPr lvl="0"/>
            <a:r>
              <a:rPr lang="en-IN" sz="2000" b="1" dirty="0" err="1"/>
              <a:t>Sklearn</a:t>
            </a:r>
            <a:r>
              <a:rPr lang="en-IN" sz="2000" b="1" dirty="0"/>
              <a:t>: it can implement and evaluate a wide range of ML models with ease, leveraging its robust and efficient algorithms and utilities.</a:t>
            </a:r>
            <a:endParaRPr lang="en-US" sz="2000" b="1" dirty="0"/>
          </a:p>
          <a:p>
            <a:pPr lvl="0"/>
            <a:r>
              <a:rPr lang="en-IN" sz="2000" b="1" dirty="0"/>
              <a:t>Importing </a:t>
            </a:r>
            <a:r>
              <a:rPr lang="en-IN" sz="2000" b="1" dirty="0" err="1"/>
              <a:t>Sklearn</a:t>
            </a:r>
            <a:r>
              <a:rPr lang="en-US" sz="2000" b="1" dirty="0"/>
              <a:t> :</a:t>
            </a:r>
            <a:r>
              <a:rPr lang="en-US" sz="2000" b="1" dirty="0" err="1"/>
              <a:t>fromsklearn</a:t>
            </a:r>
            <a:r>
              <a:rPr lang="en-US" sz="2000" b="1" dirty="0"/>
              <a:t> import datasets, </a:t>
            </a:r>
            <a:r>
              <a:rPr lang="en-US" sz="2000" b="1" dirty="0" err="1"/>
              <a:t>linear_model</a:t>
            </a:r>
            <a:endParaRPr lang="en-US" sz="2000" b="1" dirty="0"/>
          </a:p>
          <a:p>
            <a:pPr lvl="0"/>
            <a:r>
              <a:rPr lang="en-IN" sz="2000" b="1" dirty="0"/>
              <a:t>Importing Machine Learning modules:</a:t>
            </a:r>
            <a:endParaRPr lang="en-US" sz="2000" b="1" dirty="0"/>
          </a:p>
          <a:p>
            <a:pPr lvl="0"/>
            <a:r>
              <a:rPr lang="en-IN" sz="2000" b="1" dirty="0"/>
              <a:t>Logistic Regression: </a:t>
            </a:r>
            <a:endParaRPr lang="en-US" sz="2000" b="1" dirty="0"/>
          </a:p>
          <a:p>
            <a:pPr lvl="0"/>
            <a:r>
              <a:rPr lang="en-IN" sz="2000" b="1" dirty="0"/>
              <a:t>from </a:t>
            </a:r>
            <a:r>
              <a:rPr lang="en-IN" sz="2000" b="1" dirty="0" err="1"/>
              <a:t>sklearn.linear_model</a:t>
            </a:r>
            <a:r>
              <a:rPr lang="en-IN" sz="2000" b="1" dirty="0"/>
              <a:t> import </a:t>
            </a:r>
            <a:r>
              <a:rPr lang="en-IN" sz="2000" b="1" dirty="0" err="1"/>
              <a:t>LogisticRegression</a:t>
            </a:r>
            <a:endParaRPr lang="en-US" sz="2000" b="1" dirty="0"/>
          </a:p>
          <a:p>
            <a:pPr lvl="0"/>
            <a:r>
              <a:rPr lang="en-IN" sz="2000" b="1" dirty="0"/>
              <a:t>from </a:t>
            </a:r>
            <a:r>
              <a:rPr lang="en-IN" sz="2000" b="1" dirty="0" err="1"/>
              <a:t>sklearn.metrics</a:t>
            </a:r>
            <a:r>
              <a:rPr lang="en-IN" sz="2000" b="1" dirty="0"/>
              <a:t> import accuracy_score,confusion_matrix,classification_report,roc_auc_score,roc_curve</a:t>
            </a:r>
            <a:endParaRPr lang="en-US" sz="2000" b="1" dirty="0"/>
          </a:p>
          <a:p>
            <a:pPr lvl="0"/>
            <a:r>
              <a:rPr lang="en-IN" sz="2000" b="1" dirty="0"/>
              <a:t>from </a:t>
            </a:r>
            <a:r>
              <a:rPr lang="en-IN" sz="2000" b="1" dirty="0" err="1"/>
              <a:t>sklearn.metrics</a:t>
            </a:r>
            <a:r>
              <a:rPr lang="en-IN" sz="2000" b="1" dirty="0"/>
              <a:t> import f1_score, </a:t>
            </a:r>
            <a:r>
              <a:rPr lang="en-IN" sz="2000" b="1" dirty="0" err="1"/>
              <a:t>roc_auc_score</a:t>
            </a:r>
            <a:r>
              <a:rPr lang="en-IN" sz="2000" b="1" dirty="0"/>
              <a:t>, </a:t>
            </a:r>
            <a:r>
              <a:rPr lang="en-IN" sz="2000" b="1" dirty="0" err="1"/>
              <a:t>confusion_matrix</a:t>
            </a:r>
            <a:r>
              <a:rPr lang="en-IN" sz="2000" b="1" dirty="0"/>
              <a:t>, </a:t>
            </a:r>
            <a:r>
              <a:rPr lang="en-IN" sz="2000" b="1" dirty="0" err="1"/>
              <a:t>accuracy_score</a:t>
            </a:r>
            <a:endParaRPr lang="en-US" sz="2000" b="1" dirty="0"/>
          </a:p>
          <a:p>
            <a:pPr>
              <a:buNone/>
            </a:pPr>
            <a:endParaRPr lang="en-US" sz="1800" dirty="0">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12776"/>
            <a:ext cx="8229600" cy="5688632"/>
          </a:xfrm>
        </p:spPr>
        <p:txBody>
          <a:bodyPr>
            <a:noAutofit/>
          </a:bodyPr>
          <a:lstStyle/>
          <a:p>
            <a:pPr marL="342900" lvl="0" indent="-342900" algn="l">
              <a:spcBef>
                <a:spcPts val="930"/>
              </a:spcBef>
              <a:buFont typeface="Wingdings 3" panose="05040102010807070707" pitchFamily="18" charset="2"/>
              <a:buChar char=""/>
              <a:tabLst>
                <a:tab pos="457200" algn="l"/>
              </a:tabLst>
            </a:pPr>
            <a:r>
              <a:rPr lang="en-IN" sz="1800" b="1" dirty="0">
                <a:solidFill>
                  <a:srgbClr val="000000"/>
                </a:solidFill>
                <a:effectLst/>
                <a:latin typeface="Helvetica Neue"/>
                <a:ea typeface="Times New Roman" panose="02020603050405020304" pitchFamily="18" charset="0"/>
              </a:rPr>
              <a:t>Decision Tree:</a:t>
            </a:r>
            <a:br>
              <a:rPr lang="en-IN" sz="1800" b="1" dirty="0">
                <a:solidFill>
                  <a:srgbClr val="000000"/>
                </a:solidFill>
                <a:effectLst/>
                <a:latin typeface="Helvetica Neue"/>
                <a:ea typeface="Times New Roman" panose="02020603050405020304" pitchFamily="18" charset="0"/>
              </a:rPr>
            </a:br>
            <a:br>
              <a:rPr lang="en-IN" sz="1800" b="1" dirty="0">
                <a:effectLst/>
                <a:latin typeface="Times New Roman" panose="02020603050405020304" pitchFamily="18" charset="0"/>
                <a:ea typeface="Times New Roman" panose="02020603050405020304" pitchFamily="18" charset="0"/>
              </a:rPr>
            </a:br>
            <a:r>
              <a:rPr lang="en-IN" sz="1800" b="1" dirty="0">
                <a:solidFill>
                  <a:srgbClr val="000000"/>
                </a:solidFill>
                <a:effectLst/>
                <a:latin typeface="Helvetica Neue"/>
                <a:ea typeface="Times New Roman" panose="02020603050405020304" pitchFamily="18" charset="0"/>
              </a:rPr>
              <a:t>from </a:t>
            </a:r>
            <a:r>
              <a:rPr lang="en-IN" sz="1800" b="1" dirty="0" err="1">
                <a:solidFill>
                  <a:srgbClr val="000000"/>
                </a:solidFill>
                <a:effectLst/>
                <a:latin typeface="Helvetica Neue"/>
                <a:ea typeface="Times New Roman" panose="02020603050405020304" pitchFamily="18" charset="0"/>
              </a:rPr>
              <a:t>sklearn.tree</a:t>
            </a:r>
            <a:r>
              <a:rPr lang="en-IN" sz="1800" b="1" dirty="0">
                <a:solidFill>
                  <a:srgbClr val="000000"/>
                </a:solidFill>
                <a:effectLst/>
                <a:latin typeface="Helvetica Neue"/>
                <a:ea typeface="Times New Roman" panose="02020603050405020304" pitchFamily="18" charset="0"/>
              </a:rPr>
              <a:t> import </a:t>
            </a:r>
            <a:r>
              <a:rPr lang="en-IN" sz="1800" b="1" dirty="0" err="1">
                <a:solidFill>
                  <a:srgbClr val="000000"/>
                </a:solidFill>
                <a:effectLst/>
                <a:latin typeface="Helvetica Neue"/>
                <a:ea typeface="Times New Roman" panose="02020603050405020304" pitchFamily="18" charset="0"/>
              </a:rPr>
              <a:t>DecisionTreeClassifier</a:t>
            </a:r>
            <a:br>
              <a:rPr lang="en-IN" sz="1800" b="1" dirty="0">
                <a:effectLst/>
                <a:latin typeface="Times New Roman" panose="02020603050405020304" pitchFamily="18" charset="0"/>
                <a:ea typeface="Times New Roman" panose="02020603050405020304" pitchFamily="18" charset="0"/>
              </a:rPr>
            </a:br>
            <a:r>
              <a:rPr lang="en-IN" sz="1800" b="1" dirty="0">
                <a:solidFill>
                  <a:srgbClr val="000000"/>
                </a:solidFill>
                <a:effectLst/>
                <a:latin typeface="Helvetica Neue"/>
                <a:ea typeface="Times New Roman" panose="02020603050405020304" pitchFamily="18" charset="0"/>
              </a:rPr>
              <a:t>from </a:t>
            </a:r>
            <a:r>
              <a:rPr lang="en-IN" sz="1800" b="1" dirty="0" err="1">
                <a:solidFill>
                  <a:srgbClr val="000000"/>
                </a:solidFill>
                <a:effectLst/>
                <a:latin typeface="Helvetica Neue"/>
                <a:ea typeface="Times New Roman" panose="02020603050405020304" pitchFamily="18" charset="0"/>
              </a:rPr>
              <a:t>sklearn.metrics</a:t>
            </a:r>
            <a:r>
              <a:rPr lang="en-IN" sz="1800" b="1" dirty="0">
                <a:solidFill>
                  <a:srgbClr val="000000"/>
                </a:solidFill>
                <a:effectLst/>
                <a:latin typeface="Helvetica Neue"/>
                <a:ea typeface="Times New Roman" panose="02020603050405020304" pitchFamily="18" charset="0"/>
              </a:rPr>
              <a:t> import </a:t>
            </a:r>
            <a:r>
              <a:rPr lang="en-IN" sz="1800" b="1" dirty="0" err="1">
                <a:solidFill>
                  <a:srgbClr val="000000"/>
                </a:solidFill>
                <a:effectLst/>
                <a:latin typeface="Helvetica Neue"/>
                <a:ea typeface="Times New Roman" panose="02020603050405020304" pitchFamily="18" charset="0"/>
              </a:rPr>
              <a:t>confusion_matrix</a:t>
            </a:r>
            <a:br>
              <a:rPr lang="en-IN" sz="1800" b="1" dirty="0">
                <a:effectLst/>
                <a:latin typeface="Times New Roman" panose="02020603050405020304" pitchFamily="18" charset="0"/>
                <a:ea typeface="Times New Roman" panose="02020603050405020304" pitchFamily="18" charset="0"/>
              </a:rPr>
            </a:br>
            <a:r>
              <a:rPr lang="en-IN" sz="1800" b="1" dirty="0">
                <a:solidFill>
                  <a:srgbClr val="000000"/>
                </a:solidFill>
                <a:effectLst/>
                <a:latin typeface="Helvetica Neue"/>
                <a:ea typeface="Times New Roman" panose="02020603050405020304" pitchFamily="18" charset="0"/>
              </a:rPr>
              <a:t>from </a:t>
            </a:r>
            <a:r>
              <a:rPr lang="en-IN" sz="1800" b="1" dirty="0" err="1">
                <a:solidFill>
                  <a:srgbClr val="000000"/>
                </a:solidFill>
                <a:effectLst/>
                <a:latin typeface="Helvetica Neue"/>
                <a:ea typeface="Times New Roman" panose="02020603050405020304" pitchFamily="18" charset="0"/>
              </a:rPr>
              <a:t>sklearn.tree</a:t>
            </a:r>
            <a:r>
              <a:rPr lang="en-IN" sz="1800" b="1" dirty="0">
                <a:solidFill>
                  <a:srgbClr val="000000"/>
                </a:solidFill>
                <a:effectLst/>
                <a:latin typeface="Helvetica Neue"/>
                <a:ea typeface="Times New Roman" panose="02020603050405020304" pitchFamily="18" charset="0"/>
              </a:rPr>
              <a:t> import </a:t>
            </a:r>
            <a:r>
              <a:rPr lang="en-IN" sz="1800" b="1" dirty="0" err="1">
                <a:solidFill>
                  <a:srgbClr val="000000"/>
                </a:solidFill>
                <a:effectLst/>
                <a:latin typeface="Helvetica Neue"/>
                <a:ea typeface="Times New Roman" panose="02020603050405020304" pitchFamily="18" charset="0"/>
              </a:rPr>
              <a:t>DecisionTreeClassifier</a:t>
            </a:r>
            <a:r>
              <a:rPr lang="en-IN" sz="1800" b="1" dirty="0">
                <a:solidFill>
                  <a:srgbClr val="000000"/>
                </a:solidFill>
                <a:effectLst/>
                <a:latin typeface="Helvetica Neue"/>
                <a:ea typeface="Times New Roman" panose="02020603050405020304" pitchFamily="18" charset="0"/>
              </a:rPr>
              <a:t>, </a:t>
            </a:r>
            <a:r>
              <a:rPr lang="en-IN" sz="1800" b="1" dirty="0" err="1">
                <a:solidFill>
                  <a:srgbClr val="000000"/>
                </a:solidFill>
                <a:effectLst/>
                <a:latin typeface="Helvetica Neue"/>
                <a:ea typeface="Times New Roman" panose="02020603050405020304" pitchFamily="18" charset="0"/>
              </a:rPr>
              <a:t>export_graphviz</a:t>
            </a:r>
            <a:r>
              <a:rPr lang="en-IN" sz="1800" b="1" dirty="0">
                <a:solidFill>
                  <a:srgbClr val="000000"/>
                </a:solidFill>
                <a:effectLst/>
                <a:latin typeface="Helvetica Neue"/>
                <a:ea typeface="Times New Roman" panose="02020603050405020304" pitchFamily="18" charset="0"/>
              </a:rPr>
              <a:t>, </a:t>
            </a:r>
            <a:r>
              <a:rPr lang="en-IN" sz="1800" b="1" dirty="0" err="1">
                <a:solidFill>
                  <a:srgbClr val="000000"/>
                </a:solidFill>
                <a:effectLst/>
                <a:latin typeface="Helvetica Neue"/>
                <a:ea typeface="Times New Roman" panose="02020603050405020304" pitchFamily="18" charset="0"/>
              </a:rPr>
              <a:t>export_text</a:t>
            </a:r>
            <a:br>
              <a:rPr lang="en-IN" sz="1800" b="1" dirty="0">
                <a:effectLst/>
                <a:latin typeface="Times New Roman" panose="02020603050405020304" pitchFamily="18" charset="0"/>
                <a:ea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sklearn.neighbors</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KNeighborsClassifier</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sklearn.model_selection</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GridSearchCV</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train_test_split</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sklearn.preprocessing</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StandardScaler</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minmax_scale</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solidFill>
                  <a:srgbClr val="000000"/>
                </a:solidFill>
                <a:effectLst/>
                <a:latin typeface="Helvetica Neue"/>
                <a:ea typeface="Calibri" panose="020F0502020204030204" pitchFamily="34" charset="0"/>
                <a:cs typeface="Times New Roman" panose="02020603050405020304" pitchFamily="18" charset="0"/>
              </a:rPr>
              <a:t>K-Nearest </a:t>
            </a:r>
            <a:r>
              <a:rPr lang="en-IN" sz="1800" b="1" dirty="0" err="1">
                <a:solidFill>
                  <a:srgbClr val="000000"/>
                </a:solidFill>
                <a:effectLst/>
                <a:latin typeface="Helvetica Neue"/>
                <a:ea typeface="Calibri" panose="020F0502020204030204" pitchFamily="34" charset="0"/>
                <a:cs typeface="Times New Roman" panose="02020603050405020304" pitchFamily="18" charset="0"/>
              </a:rPr>
              <a:t>Neighbors</a:t>
            </a:r>
            <a:r>
              <a:rPr lang="en-IN" sz="1800" b="1" dirty="0">
                <a:solidFill>
                  <a:srgbClr val="000000"/>
                </a:solidFill>
                <a:effectLst/>
                <a:latin typeface="Helvetica Neue"/>
                <a:ea typeface="Calibri" panose="020F0502020204030204" pitchFamily="34" charset="0"/>
                <a:cs typeface="Times New Roman" panose="02020603050405020304" pitchFamily="18" charset="0"/>
              </a:rPr>
              <a:t> Classifier:</a:t>
            </a:r>
            <a:br>
              <a:rPr lang="en-IN" sz="1800" b="1" dirty="0">
                <a:solidFill>
                  <a:srgbClr val="000000"/>
                </a:solidFill>
                <a:effectLst/>
                <a:latin typeface="Helvetica Neue"/>
                <a:ea typeface="Calibri" panose="020F0502020204030204" pitchFamily="34" charset="0"/>
                <a:cs typeface="Times New Roman" panose="02020603050405020304" pitchFamily="18" charset="0"/>
              </a:rPr>
            </a:b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sklearn.neighbors</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KNeighborsClassifier</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sklearn.model_selection</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GridSearchCV</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train_test_split</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sklearn.preprocessing</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StandardScaler</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minmax_scale</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solidFill>
                  <a:srgbClr val="000000"/>
                </a:solidFill>
                <a:effectLst/>
                <a:latin typeface="Helvetica Neue"/>
                <a:ea typeface="Calibri" panose="020F0502020204030204" pitchFamily="34" charset="0"/>
                <a:cs typeface="Times New Roman" panose="02020603050405020304" pitchFamily="18" charset="0"/>
              </a:rPr>
              <a:t>Random Forest Classifier:</a:t>
            </a:r>
            <a:br>
              <a:rPr lang="en-IN" sz="1800" b="1" dirty="0">
                <a:solidFill>
                  <a:srgbClr val="000000"/>
                </a:solidFill>
                <a:effectLst/>
                <a:latin typeface="Helvetica Neue"/>
                <a:ea typeface="Calibri" panose="020F0502020204030204" pitchFamily="34" charset="0"/>
                <a:cs typeface="Times New Roman" panose="02020603050405020304" pitchFamily="18" charset="0"/>
              </a:rPr>
            </a:b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sklearn.ensemble</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RandomForestClassifier</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solidFill>
                  <a:srgbClr val="000000"/>
                </a:solidFill>
                <a:effectLst/>
                <a:latin typeface="Helvetica Neue"/>
                <a:ea typeface="Calibri" panose="020F0502020204030204" pitchFamily="34" charset="0"/>
                <a:cs typeface="Times New Roman" panose="02020603050405020304" pitchFamily="18" charset="0"/>
              </a:rPr>
              <a:t>Naive Bayes Algorithm:</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a:effectLst/>
                <a:latin typeface="Calibri" panose="020F0502020204030204" pitchFamily="34" charset="0"/>
                <a:ea typeface="Calibri" panose="020F0502020204030204" pitchFamily="34" charset="0"/>
                <a:cs typeface="Times New Roman" panose="02020603050405020304" pitchFamily="18" charset="0"/>
              </a:rPr>
              <a:t>from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sklearn.naive_bayes</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import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GaussianNB</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br>
              <a:rPr lang="en-IN" sz="1800" b="1" dirty="0">
                <a:effectLst/>
                <a:latin typeface="Calibri" panose="020F0502020204030204" pitchFamily="34" charset="0"/>
                <a:ea typeface="Calibri" panose="020F0502020204030204" pitchFamily="34" charset="0"/>
                <a:cs typeface="Times New Roman" panose="02020603050405020304" pitchFamily="18" charset="0"/>
              </a:rPr>
            </a:b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gnb</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GaussianNB</a:t>
            </a:r>
            <a:r>
              <a:rPr lang="en-IN" sz="1800" b="1" dirty="0">
                <a:effectLst/>
                <a:latin typeface="Calibri" panose="020F0502020204030204" pitchFamily="34" charset="0"/>
                <a:ea typeface="Calibri" panose="020F0502020204030204" pitchFamily="34" charset="0"/>
                <a:cs typeface="Times New Roman" panose="02020603050405020304" pitchFamily="18" charset="0"/>
              </a:rPr>
              <a: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br>
              <a:rPr lang="en-IN" sz="1800" dirty="0">
                <a:effectLst/>
                <a:latin typeface="Calibri" panose="020F0502020204030204" pitchFamily="34" charset="0"/>
                <a:ea typeface="Calibri" panose="020F0502020204030204" pitchFamily="34" charset="0"/>
                <a:cs typeface="Times New Roman" panose="02020603050405020304" pitchFamily="18" charset="0"/>
              </a:rPr>
            </a:br>
            <a:br>
              <a:rPr lang="en-US" sz="1800" b="1" dirty="0"/>
            </a:br>
            <a:endParaRPr lang="en-US" sz="1800"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sz="5000" dirty="0">
                <a:solidFill>
                  <a:srgbClr val="FFFF00"/>
                </a:solidFill>
                <a:latin typeface="Algerian" pitchFamily="82" charset="0"/>
              </a:rPr>
              <a:t>CODE</a:t>
            </a:r>
            <a:endParaRPr lang="en-US" sz="5000" dirty="0">
              <a:solidFill>
                <a:srgbClr val="FFFF00"/>
              </a:solidFill>
              <a:latin typeface="Algerian" pitchFamily="82" charset="0"/>
            </a:endParaRPr>
          </a:p>
        </p:txBody>
      </p:sp>
      <p:pic>
        <p:nvPicPr>
          <p:cNvPr id="1026" name="Picture 2" descr="C:\Users\MOHANKUMARMPT\Downloads\WhatsApp Image 2024-07-13 at 7.44.01 PM.jpeg"/>
          <p:cNvPicPr>
            <a:picLocks noGrp="1" noChangeAspect="1" noChangeArrowheads="1"/>
          </p:cNvPicPr>
          <p:nvPr>
            <p:ph idx="1"/>
          </p:nvPr>
        </p:nvPicPr>
        <p:blipFill>
          <a:blip r:embed="rId2"/>
          <a:srcRect/>
          <a:stretch>
            <a:fillRect/>
          </a:stretch>
        </p:blipFill>
        <p:spPr bwMode="auto">
          <a:xfrm>
            <a:off x="285720" y="1357298"/>
            <a:ext cx="8572560" cy="4714908"/>
          </a:xfrm>
          <a:prstGeom prst="rect">
            <a:avLst/>
          </a:prstGeom>
          <a:no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0042"/>
            <a:ext cx="8229600" cy="6000792"/>
          </a:xfrm>
        </p:spPr>
        <p:txBody>
          <a:bodyPr/>
          <a:lstStyle/>
          <a:p>
            <a:endParaRPr lang="en-US" dirty="0"/>
          </a:p>
        </p:txBody>
      </p:sp>
      <p:pic>
        <p:nvPicPr>
          <p:cNvPr id="2050" name="Picture 2" descr="C:\Users\MOHANKUMARMPT\Downloads\WhatsApp Image 2024-07-13 at 7.44.30 PM.jpeg"/>
          <p:cNvPicPr>
            <a:picLocks noChangeAspect="1" noChangeArrowheads="1"/>
          </p:cNvPicPr>
          <p:nvPr/>
        </p:nvPicPr>
        <p:blipFill>
          <a:blip r:embed="rId2"/>
          <a:srcRect/>
          <a:stretch>
            <a:fillRect/>
          </a:stretch>
        </p:blipFill>
        <p:spPr bwMode="auto">
          <a:xfrm>
            <a:off x="357158" y="928670"/>
            <a:ext cx="8501122" cy="5143536"/>
          </a:xfrm>
          <a:prstGeom prst="rect">
            <a:avLst/>
          </a:prstGeom>
          <a:noFill/>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71700" y="764373"/>
            <a:ext cx="6377940" cy="1512499"/>
          </a:xfrm>
        </p:spPr>
        <p:txBody>
          <a:bodyPr>
            <a:normAutofit fontScale="90000"/>
          </a:bodyPr>
          <a:lstStyle/>
          <a:p>
            <a:r>
              <a:rPr lang="en-US" b="1" dirty="0">
                <a:solidFill>
                  <a:srgbClr val="002060"/>
                </a:solidFill>
              </a:rPr>
              <a:t>Importing the data from an external source into the Python environment</a:t>
            </a:r>
          </a:p>
        </p:txBody>
      </p:sp>
      <p:sp>
        <p:nvSpPr>
          <p:cNvPr id="4" name="Content Placeholder 3"/>
          <p:cNvSpPr>
            <a:spLocks noGrp="1"/>
          </p:cNvSpPr>
          <p:nvPr>
            <p:ph idx="1"/>
          </p:nvPr>
        </p:nvSpPr>
        <p:spPr>
          <a:xfrm>
            <a:off x="457200" y="2852936"/>
            <a:ext cx="8229600" cy="3273227"/>
          </a:xfrm>
        </p:spPr>
        <p:txBody>
          <a:bodyPr/>
          <a:lstStyle/>
          <a:p>
            <a:pPr lvl="0"/>
            <a:r>
              <a:rPr lang="en-IN" b="1" dirty="0"/>
              <a:t>To import data from an external source into a python environment, we use various methods depending on the type and format of the data.</a:t>
            </a:r>
            <a:endParaRPr lang="en-US" b="1" dirty="0"/>
          </a:p>
          <a:p>
            <a:r>
              <a:rPr lang="en-IN" b="1" dirty="0"/>
              <a:t>In this project data is in the format of </a:t>
            </a:r>
            <a:r>
              <a:rPr lang="en-IN" b="1" dirty="0" err="1"/>
              <a:t>csv</a:t>
            </a:r>
            <a:r>
              <a:rPr lang="en-IN" b="1" dirty="0"/>
              <a:t> file. To read  </a:t>
            </a:r>
            <a:r>
              <a:rPr lang="en-IN" b="1" dirty="0" err="1"/>
              <a:t>csv</a:t>
            </a:r>
            <a:r>
              <a:rPr lang="en-IN" b="1" dirty="0"/>
              <a:t> files using  the </a:t>
            </a:r>
            <a:r>
              <a:rPr lang="en-IN" b="1" dirty="0" err="1"/>
              <a:t>read_csv</a:t>
            </a:r>
            <a:r>
              <a:rPr lang="en-IN" b="1" dirty="0"/>
              <a:t>() function</a:t>
            </a:r>
            <a:endParaRPr lang="en-US"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59832" y="476673"/>
            <a:ext cx="3744416" cy="720079"/>
          </a:xfrm>
        </p:spPr>
        <p:txBody>
          <a:bodyPr>
            <a:normAutofit fontScale="90000"/>
          </a:bodyPr>
          <a:lstStyle/>
          <a:p>
            <a:pPr algn="ctr"/>
            <a:r>
              <a:rPr lang="en-IN" sz="4800" b="1" dirty="0">
                <a:solidFill>
                  <a:srgbClr val="FFC000"/>
                </a:solidFill>
                <a:latin typeface="Andalus" pitchFamily="18" charset="-78"/>
                <a:cs typeface="Andalus" pitchFamily="18" charset="-78"/>
              </a:rPr>
              <a:t>OBJECTIVE</a:t>
            </a:r>
            <a:endParaRPr lang="en-US" sz="4800" b="1" dirty="0">
              <a:solidFill>
                <a:srgbClr val="FFC000"/>
              </a:solidFill>
              <a:latin typeface="Andalus" pitchFamily="18" charset="-78"/>
              <a:cs typeface="Andalus" pitchFamily="18" charset="-78"/>
            </a:endParaRPr>
          </a:p>
        </p:txBody>
      </p:sp>
      <p:sp>
        <p:nvSpPr>
          <p:cNvPr id="3" name="Content Placeholder 2"/>
          <p:cNvSpPr>
            <a:spLocks noGrp="1"/>
          </p:cNvSpPr>
          <p:nvPr>
            <p:ph idx="1"/>
          </p:nvPr>
        </p:nvSpPr>
        <p:spPr>
          <a:xfrm>
            <a:off x="457200" y="1428736"/>
            <a:ext cx="8229600" cy="5072098"/>
          </a:xfrm>
        </p:spPr>
        <p:txBody>
          <a:bodyPr>
            <a:noAutofit/>
          </a:bodyPr>
          <a:lstStyle/>
          <a:p>
            <a:r>
              <a:rPr lang="en-GB" sz="2200" b="1" dirty="0">
                <a:latin typeface="Times New Roman" pitchFamily="18" charset="0"/>
                <a:cs typeface="Times New Roman" pitchFamily="18" charset="0"/>
              </a:rPr>
              <a:t>Predicting which set of the Customers are gong to churn out from the organization by looking into some of the important attributes and applying Machine Learning and Deep Learning on it.</a:t>
            </a:r>
          </a:p>
          <a:p>
            <a:endParaRPr lang="en-GB" sz="2200" b="1" dirty="0">
              <a:latin typeface="Times New Roman" pitchFamily="18" charset="0"/>
              <a:cs typeface="Times New Roman" pitchFamily="18" charset="0"/>
            </a:endParaRPr>
          </a:p>
          <a:p>
            <a:r>
              <a:rPr lang="en-GB" sz="2200" b="1" dirty="0">
                <a:latin typeface="Times New Roman" pitchFamily="18" charset="0"/>
                <a:cs typeface="Times New Roman" pitchFamily="18" charset="0"/>
              </a:rPr>
              <a:t> Customer churn refers to when a customer ceases his or her relationship with a company. Online churned once a particular amount of time has elapsed since the customers last interaction with the site or service. </a:t>
            </a:r>
          </a:p>
          <a:p>
            <a:endParaRPr lang="en-GB" sz="2200" b="1" dirty="0">
              <a:latin typeface="Times New Roman" pitchFamily="18" charset="0"/>
              <a:cs typeface="Times New Roman" pitchFamily="18" charset="0"/>
            </a:endParaRPr>
          </a:p>
          <a:p>
            <a:r>
              <a:rPr lang="en-GB" sz="2200" b="1" dirty="0">
                <a:latin typeface="Times New Roman" pitchFamily="18" charset="0"/>
                <a:cs typeface="Times New Roman" pitchFamily="18" charset="0"/>
              </a:rPr>
              <a:t>Customer churn occurs when customers or subscribers stop doing business with a company or service, also known as customer attrition. Its also referred as loss of clients or customers. Similar concept with predicting employee turnover, we are going to predict customer churn using telecom dataset.</a:t>
            </a:r>
            <a:endParaRPr lang="en-US" sz="2200" b="1"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0042"/>
            <a:ext cx="8229600" cy="4714908"/>
          </a:xfrm>
        </p:spPr>
        <p:txBody>
          <a:bodyPr/>
          <a:lstStyle/>
          <a:p>
            <a:endParaRPr lang="en-US" dirty="0"/>
          </a:p>
        </p:txBody>
      </p:sp>
      <p:pic>
        <p:nvPicPr>
          <p:cNvPr id="3074" name="Picture 2" descr="C:\Users\MOHANKUMARMPT\Downloads\WhatsApp Image 2024-07-13 at 7.45.03 PM.jpeg"/>
          <p:cNvPicPr>
            <a:picLocks noChangeAspect="1" noChangeArrowheads="1"/>
          </p:cNvPicPr>
          <p:nvPr/>
        </p:nvPicPr>
        <p:blipFill>
          <a:blip r:embed="rId2"/>
          <a:srcRect/>
          <a:stretch>
            <a:fillRect/>
          </a:stretch>
        </p:blipFill>
        <p:spPr bwMode="auto">
          <a:xfrm>
            <a:off x="357158" y="1500174"/>
            <a:ext cx="8572560" cy="3786213"/>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3568" y="981358"/>
            <a:ext cx="8229600" cy="1125527"/>
          </a:xfrm>
        </p:spPr>
        <p:txBody>
          <a:bodyPr>
            <a:normAutofit fontScale="90000"/>
          </a:bodyPr>
          <a:lstStyle/>
          <a:p>
            <a:r>
              <a:rPr lang="en-US" b="1" dirty="0">
                <a:solidFill>
                  <a:schemeClr val="accent1"/>
                </a:solidFill>
              </a:rPr>
              <a:t>Renaming the variables as per the Naming conversion.</a:t>
            </a:r>
            <a:br>
              <a:rPr lang="en-US" dirty="0">
                <a:solidFill>
                  <a:srgbClr val="FFFF00"/>
                </a:solidFill>
              </a:rPr>
            </a:br>
            <a:endParaRPr lang="en-US" dirty="0">
              <a:solidFill>
                <a:srgbClr val="FFFF00"/>
              </a:solidFill>
            </a:endParaRPr>
          </a:p>
        </p:txBody>
      </p:sp>
      <p:sp>
        <p:nvSpPr>
          <p:cNvPr id="4" name="Content Placeholder 3"/>
          <p:cNvSpPr>
            <a:spLocks noGrp="1"/>
          </p:cNvSpPr>
          <p:nvPr>
            <p:ph idx="1"/>
          </p:nvPr>
        </p:nvSpPr>
        <p:spPr>
          <a:xfrm>
            <a:off x="457200" y="2060848"/>
            <a:ext cx="8229600" cy="4065315"/>
          </a:xfrm>
        </p:spPr>
        <p:txBody>
          <a:bodyPr/>
          <a:lstStyle/>
          <a:p>
            <a:pPr lvl="0"/>
            <a:r>
              <a:rPr lang="en-IN" b="1" dirty="0"/>
              <a:t>According to the naming conversion :</a:t>
            </a:r>
            <a:endParaRPr lang="en-US" dirty="0"/>
          </a:p>
          <a:p>
            <a:pPr lvl="0"/>
            <a:r>
              <a:rPr lang="en-IN" b="1" dirty="0"/>
              <a:t>Names should be starting with alphabets.</a:t>
            </a:r>
            <a:endParaRPr lang="en-US" dirty="0"/>
          </a:p>
          <a:p>
            <a:pPr lvl="0"/>
            <a:r>
              <a:rPr lang="en-IN" b="1" dirty="0"/>
              <a:t>Do not use special characters except underscore.</a:t>
            </a:r>
            <a:endParaRPr lang="en-US" dirty="0"/>
          </a:p>
          <a:p>
            <a:pPr lvl="0"/>
            <a:r>
              <a:rPr lang="en-IN" b="1" dirty="0"/>
              <a:t>There is no spacing between the names.</a:t>
            </a:r>
            <a:endParaRPr lang="en-US" dirty="0"/>
          </a:p>
          <a:p>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71546"/>
            <a:ext cx="8229600" cy="4857784"/>
          </a:xfrm>
        </p:spPr>
        <p:txBody>
          <a:bodyPr>
            <a:normAutofit/>
          </a:bodyPr>
          <a:lstStyle/>
          <a:p>
            <a:endParaRPr lang="en-US" dirty="0"/>
          </a:p>
        </p:txBody>
      </p:sp>
      <p:pic>
        <p:nvPicPr>
          <p:cNvPr id="4098" name="Picture 2" descr="C:\Users\MOHANKUMARMPT\Downloads\WhatsApp Image 2024-07-13 at 7.45.35 PM.jpeg"/>
          <p:cNvPicPr>
            <a:picLocks noChangeAspect="1" noChangeArrowheads="1"/>
          </p:cNvPicPr>
          <p:nvPr/>
        </p:nvPicPr>
        <p:blipFill>
          <a:blip r:embed="rId2"/>
          <a:srcRect/>
          <a:stretch>
            <a:fillRect/>
          </a:stretch>
        </p:blipFill>
        <p:spPr bwMode="auto">
          <a:xfrm>
            <a:off x="500034" y="1142984"/>
            <a:ext cx="8143932" cy="4572032"/>
          </a:xfrm>
          <a:prstGeom prst="rect">
            <a:avLst/>
          </a:prstGeo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IN" b="1" dirty="0">
                <a:solidFill>
                  <a:srgbClr val="C00000"/>
                </a:solidFill>
              </a:rPr>
              <a:t>In this </a:t>
            </a:r>
            <a:r>
              <a:rPr lang="en-IN" b="1" dirty="0" err="1">
                <a:solidFill>
                  <a:srgbClr val="C00000"/>
                </a:solidFill>
              </a:rPr>
              <a:t>Datafollows</a:t>
            </a:r>
            <a:r>
              <a:rPr lang="en-IN" b="1" dirty="0">
                <a:solidFill>
                  <a:srgbClr val="C00000"/>
                </a:solidFill>
              </a:rPr>
              <a:t> the naming conversion</a:t>
            </a:r>
            <a:endParaRPr lang="en-US" b="1" dirty="0">
              <a:solidFill>
                <a:srgbClr val="C00000"/>
              </a:solidFill>
            </a:endParaRPr>
          </a:p>
        </p:txBody>
      </p:sp>
      <p:sp>
        <p:nvSpPr>
          <p:cNvPr id="4" name="Content Placeholder 3"/>
          <p:cNvSpPr>
            <a:spLocks noGrp="1"/>
          </p:cNvSpPr>
          <p:nvPr>
            <p:ph idx="1"/>
          </p:nvPr>
        </p:nvSpPr>
        <p:spPr/>
        <p:txBody>
          <a:bodyPr/>
          <a:lstStyle/>
          <a:p>
            <a:pPr lvl="0"/>
            <a:r>
              <a:rPr lang="en-IN" b="1" dirty="0"/>
              <a:t>Getting  the summary of the data frame , data.info() is used to get the concise summary of the </a:t>
            </a:r>
            <a:r>
              <a:rPr lang="en-IN" b="1" dirty="0" err="1"/>
              <a:t>Dara</a:t>
            </a:r>
            <a:r>
              <a:rPr lang="en-IN" b="1" dirty="0"/>
              <a:t> frame.</a:t>
            </a:r>
            <a:endParaRPr lang="en-US" dirty="0"/>
          </a:p>
          <a:p>
            <a:pPr lvl="0"/>
            <a:r>
              <a:rPr lang="en-IN" b="1" dirty="0"/>
              <a:t>It provide information such as :</a:t>
            </a:r>
            <a:endParaRPr lang="en-US" dirty="0"/>
          </a:p>
          <a:p>
            <a:pPr lvl="0"/>
            <a:r>
              <a:rPr lang="en-IN" b="1" dirty="0"/>
              <a:t>The total number of entries in each column.</a:t>
            </a:r>
            <a:endParaRPr lang="en-US" dirty="0"/>
          </a:p>
          <a:p>
            <a:pPr lvl="0"/>
            <a:r>
              <a:rPr lang="en-IN" b="1" dirty="0"/>
              <a:t>The data type of each column.</a:t>
            </a:r>
            <a:endParaRPr lang="en-US" dirty="0"/>
          </a:p>
          <a:p>
            <a:pPr lvl="0"/>
            <a:r>
              <a:rPr lang="en-IN" b="1" dirty="0"/>
              <a:t>The count of non-null values in each column.</a:t>
            </a:r>
            <a:endParaRPr lang="en-US" dirty="0"/>
          </a:p>
          <a:p>
            <a:r>
              <a:rPr lang="en-IN" b="1" dirty="0"/>
              <a:t>The memory usage of the data frame</a:t>
            </a: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4356"/>
            <a:ext cx="8401080" cy="5857916"/>
          </a:xfrm>
        </p:spPr>
        <p:txBody>
          <a:bodyPr>
            <a:normAutofit/>
          </a:bodyPr>
          <a:lstStyle/>
          <a:p>
            <a:endParaRPr lang="en-US" dirty="0"/>
          </a:p>
        </p:txBody>
      </p:sp>
      <p:pic>
        <p:nvPicPr>
          <p:cNvPr id="5122" name="Picture 2" descr="C:\Users\MOHANKUMARMPT\Downloads\WhatsApp Image 2024-07-13 at 7.46.03 PM.jpeg"/>
          <p:cNvPicPr>
            <a:picLocks noChangeAspect="1" noChangeArrowheads="1"/>
          </p:cNvPicPr>
          <p:nvPr/>
        </p:nvPicPr>
        <p:blipFill>
          <a:blip r:embed="rId2"/>
          <a:srcRect/>
          <a:stretch>
            <a:fillRect/>
          </a:stretch>
        </p:blipFill>
        <p:spPr bwMode="auto">
          <a:xfrm>
            <a:off x="428596" y="785794"/>
            <a:ext cx="8358246" cy="5286412"/>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1412776"/>
            <a:ext cx="8229600" cy="1224136"/>
          </a:xfrm>
        </p:spPr>
        <p:txBody>
          <a:bodyPr>
            <a:normAutofit fontScale="90000"/>
          </a:bodyPr>
          <a:lstStyle/>
          <a:p>
            <a:r>
              <a:rPr lang="en-US" b="1" dirty="0">
                <a:solidFill>
                  <a:srgbClr val="C00000"/>
                </a:solidFill>
              </a:rPr>
              <a:t>Data </a:t>
            </a:r>
            <a:r>
              <a:rPr lang="en-US" b="1" dirty="0" err="1">
                <a:solidFill>
                  <a:srgbClr val="C00000"/>
                </a:solidFill>
              </a:rPr>
              <a:t>Duplicacy</a:t>
            </a:r>
            <a:r>
              <a:rPr lang="en-US" b="1" dirty="0">
                <a:solidFill>
                  <a:srgbClr val="C00000"/>
                </a:solidFill>
              </a:rPr>
              <a:t> : Check if their is duplicate data or not: DDT (Data </a:t>
            </a:r>
            <a:r>
              <a:rPr lang="en-US" b="1" dirty="0" err="1">
                <a:solidFill>
                  <a:srgbClr val="C00000"/>
                </a:solidFill>
              </a:rPr>
              <a:t>Duplicacy</a:t>
            </a:r>
            <a:r>
              <a:rPr lang="en-US" b="1" dirty="0">
                <a:solidFill>
                  <a:srgbClr val="C00000"/>
                </a:solidFill>
              </a:rPr>
              <a:t> Treatment)</a:t>
            </a:r>
            <a:br>
              <a:rPr lang="en-US" dirty="0">
                <a:solidFill>
                  <a:srgbClr val="C00000"/>
                </a:solidFill>
              </a:rPr>
            </a:br>
            <a:endParaRPr lang="en-US" dirty="0">
              <a:solidFill>
                <a:srgbClr val="C00000"/>
              </a:solidFill>
            </a:endParaRPr>
          </a:p>
        </p:txBody>
      </p:sp>
      <p:sp>
        <p:nvSpPr>
          <p:cNvPr id="4" name="Content Placeholder 3"/>
          <p:cNvSpPr>
            <a:spLocks noGrp="1"/>
          </p:cNvSpPr>
          <p:nvPr>
            <p:ph idx="1"/>
          </p:nvPr>
        </p:nvSpPr>
        <p:spPr>
          <a:xfrm>
            <a:off x="457200" y="3071810"/>
            <a:ext cx="8229600" cy="3054353"/>
          </a:xfrm>
        </p:spPr>
        <p:txBody>
          <a:bodyPr/>
          <a:lstStyle/>
          <a:p>
            <a:r>
              <a:rPr lang="en-US" dirty="0"/>
              <a:t>In this churn data there is no duplicate values. The data    contain 10000 records and 14 variables.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57232"/>
            <a:ext cx="8229600" cy="5214974"/>
          </a:xfrm>
        </p:spPr>
        <p:txBody>
          <a:bodyPr>
            <a:normAutofit/>
          </a:bodyPr>
          <a:lstStyle/>
          <a:p>
            <a:endParaRPr lang="en-US" dirty="0"/>
          </a:p>
        </p:txBody>
      </p:sp>
      <p:pic>
        <p:nvPicPr>
          <p:cNvPr id="6146" name="Picture 2" descr="C:\Users\MOHANKUMARMPT\Downloads\WhatsApp Image 2024-07-13 at 7.47.10 PM.jpeg"/>
          <p:cNvPicPr>
            <a:picLocks noChangeAspect="1" noChangeArrowheads="1"/>
          </p:cNvPicPr>
          <p:nvPr/>
        </p:nvPicPr>
        <p:blipFill>
          <a:blip r:embed="rId2"/>
          <a:srcRect/>
          <a:stretch>
            <a:fillRect/>
          </a:stretch>
        </p:blipFill>
        <p:spPr bwMode="auto">
          <a:xfrm>
            <a:off x="785786" y="1000108"/>
            <a:ext cx="7429552" cy="4929222"/>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00240"/>
            <a:ext cx="8229600" cy="785818"/>
          </a:xfrm>
        </p:spPr>
        <p:txBody>
          <a:bodyPr>
            <a:normAutofit fontScale="90000"/>
          </a:bodyPr>
          <a:lstStyle/>
          <a:p>
            <a:r>
              <a:rPr lang="en-US" b="1" dirty="0">
                <a:solidFill>
                  <a:srgbClr val="FFFF00"/>
                </a:solidFill>
              </a:rPr>
              <a:t>MISSING VALUE TREATMENT</a:t>
            </a:r>
            <a:br>
              <a:rPr lang="en-US" b="1" dirty="0">
                <a:solidFill>
                  <a:srgbClr val="FFFF00"/>
                </a:solidFill>
              </a:rPr>
            </a:br>
            <a:r>
              <a:rPr lang="en-US" sz="3300" b="1" dirty="0">
                <a:solidFill>
                  <a:schemeClr val="bg1"/>
                </a:solidFill>
              </a:rPr>
              <a:t>There is no missing values in this data.</a:t>
            </a:r>
            <a:br>
              <a:rPr lang="en-US" dirty="0"/>
            </a:br>
            <a:br>
              <a:rPr lang="en-US" b="1" dirty="0">
                <a:solidFill>
                  <a:srgbClr val="FFFF00"/>
                </a:solidFill>
              </a:rPr>
            </a:br>
            <a:br>
              <a:rPr lang="en-US" dirty="0">
                <a:solidFill>
                  <a:srgbClr val="FFFF00"/>
                </a:solidFill>
              </a:rPr>
            </a:br>
            <a:endParaRPr lang="en-US" dirty="0">
              <a:solidFill>
                <a:srgbClr val="FFFF00"/>
              </a:solidFill>
            </a:endParaRPr>
          </a:p>
        </p:txBody>
      </p:sp>
      <p:pic>
        <p:nvPicPr>
          <p:cNvPr id="7170" name="Picture 2" descr="C:\Users\MOHANKUMARMPT\Downloads\WhatsApp Image 2024-07-13 at 7.47.36 PM.jpeg"/>
          <p:cNvPicPr>
            <a:picLocks noGrp="1" noChangeAspect="1" noChangeArrowheads="1"/>
          </p:cNvPicPr>
          <p:nvPr>
            <p:ph idx="1"/>
          </p:nvPr>
        </p:nvPicPr>
        <p:blipFill>
          <a:blip r:embed="rId2"/>
          <a:srcRect/>
          <a:stretch>
            <a:fillRect/>
          </a:stretch>
        </p:blipFill>
        <p:spPr bwMode="auto">
          <a:xfrm>
            <a:off x="1500167" y="2857496"/>
            <a:ext cx="6072230" cy="3429024"/>
          </a:xfrm>
          <a:prstGeom prst="rect">
            <a:avLst/>
          </a:prstGeom>
          <a:noFill/>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500042"/>
            <a:ext cx="8229600" cy="917596"/>
          </a:xfrm>
        </p:spPr>
        <p:txBody>
          <a:bodyPr>
            <a:normAutofit fontScale="90000"/>
          </a:bodyPr>
          <a:lstStyle/>
          <a:p>
            <a:r>
              <a:rPr lang="en-IN" b="1" dirty="0">
                <a:solidFill>
                  <a:srgbClr val="FFFF00"/>
                </a:solidFill>
              </a:rPr>
              <a:t>checking the value count and </a:t>
            </a:r>
            <a:r>
              <a:rPr lang="en-IN" b="1" dirty="0" err="1">
                <a:solidFill>
                  <a:srgbClr val="FFFF00"/>
                </a:solidFill>
              </a:rPr>
              <a:t>nunique</a:t>
            </a:r>
            <a:r>
              <a:rPr lang="en-IN" b="1" dirty="0">
                <a:solidFill>
                  <a:srgbClr val="FFFF00"/>
                </a:solidFill>
              </a:rPr>
              <a:t> of categorical variable</a:t>
            </a:r>
            <a:br>
              <a:rPr lang="en-US" b="1" dirty="0">
                <a:solidFill>
                  <a:srgbClr val="FFFF00"/>
                </a:solidFill>
              </a:rPr>
            </a:br>
            <a:endParaRPr lang="en-US" dirty="0">
              <a:solidFill>
                <a:srgbClr val="FFFF00"/>
              </a:solidFill>
            </a:endParaRPr>
          </a:p>
        </p:txBody>
      </p:sp>
      <p:sp>
        <p:nvSpPr>
          <p:cNvPr id="4" name="Content Placeholder 3"/>
          <p:cNvSpPr>
            <a:spLocks noGrp="1"/>
          </p:cNvSpPr>
          <p:nvPr>
            <p:ph idx="1"/>
          </p:nvPr>
        </p:nvSpPr>
        <p:spPr/>
        <p:txBody>
          <a:bodyPr/>
          <a:lstStyle/>
          <a:p>
            <a:pPr lvl="0"/>
            <a:r>
              <a:rPr lang="en-IN" b="1" dirty="0">
                <a:solidFill>
                  <a:schemeClr val="bg1"/>
                </a:solidFill>
              </a:rPr>
              <a:t>In the first phase of Exploratory Data Analysis (EDA), determining relevant and irrelevant variables is crucial for understanding the dataset and shaping further analysis.</a:t>
            </a:r>
            <a:endParaRPr lang="en-US" dirty="0">
              <a:solidFill>
                <a:schemeClr val="bg1"/>
              </a:solidFill>
            </a:endParaRPr>
          </a:p>
          <a:p>
            <a:pPr lvl="0"/>
            <a:r>
              <a:rPr lang="en-IN" b="1" dirty="0" err="1">
                <a:solidFill>
                  <a:schemeClr val="bg1"/>
                </a:solidFill>
              </a:rPr>
              <a:t>Data.nunique</a:t>
            </a:r>
            <a:r>
              <a:rPr lang="en-IN" b="1" dirty="0">
                <a:solidFill>
                  <a:schemeClr val="bg1"/>
                </a:solidFill>
              </a:rPr>
              <a:t>() is used to count the number of unique values in a data frame or series.</a:t>
            </a:r>
            <a:endParaRPr lang="en-US" dirty="0">
              <a:solidFill>
                <a:schemeClr val="bg1"/>
              </a:solidFill>
            </a:endParaRPr>
          </a:p>
          <a:p>
            <a:pPr lvl="0"/>
            <a:r>
              <a:rPr lang="en-IN" b="1" dirty="0">
                <a:solidFill>
                  <a:schemeClr val="bg1"/>
                </a:solidFill>
              </a:rPr>
              <a:t>Value _counts() is used to count the occurrences of unique values .</a:t>
            </a:r>
            <a:endParaRPr lang="en-US" dirty="0">
              <a:solidFill>
                <a:schemeClr val="bg1"/>
              </a:solidFill>
            </a:endParaRPr>
          </a:p>
          <a:p>
            <a:endParaRPr lang="en-US"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sz="5000" dirty="0">
                <a:solidFill>
                  <a:srgbClr val="FFFF00"/>
                </a:solidFill>
              </a:rPr>
              <a:t>CODE</a:t>
            </a:r>
            <a:endParaRPr lang="en-US" sz="5000" dirty="0">
              <a:solidFill>
                <a:srgbClr val="FFFF00"/>
              </a:solidFill>
            </a:endParaRPr>
          </a:p>
        </p:txBody>
      </p:sp>
      <p:pic>
        <p:nvPicPr>
          <p:cNvPr id="8194" name="Picture 2" descr="C:\Users\MOHANKUMARMPT\Downloads\WhatsApp Image 2024-07-13 at 7.49.04 PM.jpeg"/>
          <p:cNvPicPr>
            <a:picLocks noGrp="1" noChangeAspect="1" noChangeArrowheads="1"/>
          </p:cNvPicPr>
          <p:nvPr>
            <p:ph idx="1"/>
          </p:nvPr>
        </p:nvPicPr>
        <p:blipFill>
          <a:blip r:embed="rId2"/>
          <a:stretch>
            <a:fillRect/>
          </a:stretch>
        </p:blipFill>
        <p:spPr bwMode="auto">
          <a:xfrm>
            <a:off x="593725" y="2464924"/>
            <a:ext cx="7956550" cy="3528351"/>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20" y="548680"/>
            <a:ext cx="8401080" cy="522866"/>
          </a:xfrm>
        </p:spPr>
        <p:txBody>
          <a:bodyPr>
            <a:normAutofit fontScale="90000"/>
          </a:bodyPr>
          <a:lstStyle/>
          <a:p>
            <a:pPr algn="ctr"/>
            <a:r>
              <a:rPr lang="en-IN" b="1" dirty="0">
                <a:solidFill>
                  <a:srgbClr val="FFC000"/>
                </a:solidFill>
              </a:rPr>
              <a:t>QUESTION NO : 1                     </a:t>
            </a:r>
            <a:endParaRPr lang="en-US" b="1" dirty="0">
              <a:solidFill>
                <a:srgbClr val="FFC000"/>
              </a:solidFill>
            </a:endParaRPr>
          </a:p>
        </p:txBody>
      </p:sp>
      <p:sp>
        <p:nvSpPr>
          <p:cNvPr id="4" name="Content Placeholder 3"/>
          <p:cNvSpPr>
            <a:spLocks noGrp="1"/>
          </p:cNvSpPr>
          <p:nvPr>
            <p:ph idx="1"/>
          </p:nvPr>
        </p:nvSpPr>
        <p:spPr>
          <a:xfrm>
            <a:off x="457200" y="1071546"/>
            <a:ext cx="8229600" cy="5453798"/>
          </a:xfrm>
        </p:spPr>
        <p:txBody>
          <a:bodyPr/>
          <a:lstStyle/>
          <a:p>
            <a:r>
              <a:rPr lang="en-IN" b="1" dirty="0"/>
              <a:t>Retrieve tope 10 distinct columns form Churn Modelling</a:t>
            </a:r>
          </a:p>
          <a:p>
            <a:r>
              <a:rPr lang="en-IN" b="1" dirty="0"/>
              <a:t>Query:</a:t>
            </a:r>
          </a:p>
          <a:p>
            <a:r>
              <a:rPr lang="en-IN" b="1" dirty="0"/>
              <a:t>SELECT DISTINCT * FROM </a:t>
            </a:r>
            <a:r>
              <a:rPr lang="en-IN" b="1" dirty="0" err="1"/>
              <a:t>churn.data</a:t>
            </a:r>
            <a:r>
              <a:rPr lang="en-IN" b="1" dirty="0"/>
              <a:t> LIMIT 10;</a:t>
            </a:r>
          </a:p>
          <a:p>
            <a:r>
              <a:rPr lang="en-IN" b="1" dirty="0"/>
              <a:t>Method Used: SELECT STATEMENT</a:t>
            </a:r>
            <a:endParaRPr lang="en-US" b="1" dirty="0"/>
          </a:p>
        </p:txBody>
      </p:sp>
      <p:pic>
        <p:nvPicPr>
          <p:cNvPr id="5" name="Picture 2" descr="C:\Users\MOHANKUMARMPT\Downloads\obj1.PNG">
            <a:extLst>
              <a:ext uri="{FF2B5EF4-FFF2-40B4-BE49-F238E27FC236}">
                <a16:creationId xmlns:a16="http://schemas.microsoft.com/office/drawing/2014/main" id="{AA305B43-9A70-47CC-9E71-55B8C2D3836F}"/>
              </a:ext>
            </a:extLst>
          </p:cNvPr>
          <p:cNvPicPr>
            <a:picLocks noChangeAspect="1" noChangeArrowheads="1"/>
          </p:cNvPicPr>
          <p:nvPr/>
        </p:nvPicPr>
        <p:blipFill>
          <a:blip r:embed="rId3"/>
          <a:stretch>
            <a:fillRect/>
          </a:stretch>
        </p:blipFill>
        <p:spPr bwMode="auto">
          <a:xfrm>
            <a:off x="507985" y="2852936"/>
            <a:ext cx="7956550" cy="3672408"/>
          </a:xfrm>
          <a:prstGeom prst="rect">
            <a:avLst/>
          </a:prstGeom>
          <a:noFill/>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5794"/>
            <a:ext cx="8229600" cy="5500726"/>
          </a:xfrm>
        </p:spPr>
        <p:txBody>
          <a:bodyPr/>
          <a:lstStyle/>
          <a:p>
            <a:endParaRPr lang="en-US" dirty="0"/>
          </a:p>
        </p:txBody>
      </p:sp>
      <p:pic>
        <p:nvPicPr>
          <p:cNvPr id="9218" name="Picture 2" descr="C:\Users\MOHANKUMARMPT\Downloads\WhatsApp Image 2024-07-13 at 7.49.47 PM.jpeg"/>
          <p:cNvPicPr>
            <a:picLocks noChangeAspect="1" noChangeArrowheads="1"/>
          </p:cNvPicPr>
          <p:nvPr/>
        </p:nvPicPr>
        <p:blipFill>
          <a:blip r:embed="rId2"/>
          <a:srcRect/>
          <a:stretch>
            <a:fillRect/>
          </a:stretch>
        </p:blipFill>
        <p:spPr bwMode="auto">
          <a:xfrm>
            <a:off x="500034" y="928670"/>
            <a:ext cx="8072494" cy="5072098"/>
          </a:xfrm>
          <a:prstGeom prst="rect">
            <a:avLst/>
          </a:prstGeom>
          <a:noFill/>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5794"/>
            <a:ext cx="8229600" cy="5643602"/>
          </a:xfrm>
        </p:spPr>
        <p:txBody>
          <a:bodyPr>
            <a:normAutofit/>
          </a:bodyPr>
          <a:lstStyle/>
          <a:p>
            <a:endParaRPr lang="en-US" dirty="0"/>
          </a:p>
        </p:txBody>
      </p:sp>
      <p:pic>
        <p:nvPicPr>
          <p:cNvPr id="10242" name="Picture 2" descr="C:\Users\MOHANKUMARMPT\Downloads\WhatsApp Image 2024-07-13 at 7.50.53 PM.jpeg"/>
          <p:cNvPicPr>
            <a:picLocks noChangeAspect="1" noChangeArrowheads="1"/>
          </p:cNvPicPr>
          <p:nvPr/>
        </p:nvPicPr>
        <p:blipFill>
          <a:blip r:embed="rId2"/>
          <a:srcRect/>
          <a:stretch>
            <a:fillRect/>
          </a:stretch>
        </p:blipFill>
        <p:spPr bwMode="auto">
          <a:xfrm>
            <a:off x="714348" y="928670"/>
            <a:ext cx="7715304" cy="5214973"/>
          </a:xfrm>
          <a:prstGeom prst="rect">
            <a:avLst/>
          </a:prstGeo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85860"/>
            <a:ext cx="8229600" cy="3000396"/>
          </a:xfrm>
        </p:spPr>
        <p:txBody>
          <a:bodyPr>
            <a:normAutofit/>
          </a:bodyPr>
          <a:lstStyle/>
          <a:p>
            <a:endParaRPr lang="en-US" dirty="0"/>
          </a:p>
        </p:txBody>
      </p:sp>
      <p:pic>
        <p:nvPicPr>
          <p:cNvPr id="11266" name="Picture 2" descr="C:\Users\MOHANKUMARMPT\Downloads\WhatsApp Image 2024-07-13 at 7.51.19 PM.jpeg"/>
          <p:cNvPicPr>
            <a:picLocks noChangeAspect="1" noChangeArrowheads="1"/>
          </p:cNvPicPr>
          <p:nvPr/>
        </p:nvPicPr>
        <p:blipFill>
          <a:blip r:embed="rId2"/>
          <a:srcRect/>
          <a:stretch>
            <a:fillRect/>
          </a:stretch>
        </p:blipFill>
        <p:spPr bwMode="auto">
          <a:xfrm>
            <a:off x="642910" y="1714487"/>
            <a:ext cx="7929618" cy="1571637"/>
          </a:xfrm>
          <a:prstGeom prst="rect">
            <a:avLst/>
          </a:prstGeom>
          <a:noFill/>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908720"/>
            <a:ext cx="8229600" cy="488968"/>
          </a:xfrm>
        </p:spPr>
        <p:txBody>
          <a:bodyPr>
            <a:normAutofit fontScale="90000"/>
          </a:bodyPr>
          <a:lstStyle/>
          <a:p>
            <a:r>
              <a:rPr lang="en-US" b="1" dirty="0">
                <a:solidFill>
                  <a:srgbClr val="FFFF00"/>
                </a:solidFill>
              </a:rPr>
              <a:t>Visualizing relationship of variables using </a:t>
            </a:r>
            <a:r>
              <a:rPr lang="en-US" b="1" dirty="0" err="1">
                <a:solidFill>
                  <a:srgbClr val="FFFF00"/>
                </a:solidFill>
              </a:rPr>
              <a:t>Matplotlib.pyplot</a:t>
            </a:r>
            <a:r>
              <a:rPr lang="en-US" b="1" dirty="0">
                <a:solidFill>
                  <a:srgbClr val="FFFF00"/>
                </a:solidFill>
              </a:rPr>
              <a:t>.</a:t>
            </a:r>
            <a:br>
              <a:rPr lang="en-US" dirty="0">
                <a:solidFill>
                  <a:srgbClr val="FFFF00"/>
                </a:solidFill>
              </a:rPr>
            </a:br>
            <a:endParaRPr lang="en-US" dirty="0">
              <a:solidFill>
                <a:srgbClr val="FFFF00"/>
              </a:solidFill>
            </a:endParaRPr>
          </a:p>
        </p:txBody>
      </p:sp>
      <p:sp>
        <p:nvSpPr>
          <p:cNvPr id="4" name="Content Placeholder 3"/>
          <p:cNvSpPr>
            <a:spLocks noGrp="1"/>
          </p:cNvSpPr>
          <p:nvPr>
            <p:ph idx="1"/>
          </p:nvPr>
        </p:nvSpPr>
        <p:spPr>
          <a:xfrm>
            <a:off x="594360" y="1844824"/>
            <a:ext cx="7955280" cy="4418816"/>
          </a:xfrm>
        </p:spPr>
        <p:txBody>
          <a:bodyPr>
            <a:normAutofit fontScale="85000" lnSpcReduction="20000"/>
          </a:bodyPr>
          <a:lstStyle/>
          <a:p>
            <a:pPr lvl="0"/>
            <a:r>
              <a:rPr lang="en-IN" b="1" dirty="0" err="1"/>
              <a:t>Matplotlib.pyplot</a:t>
            </a:r>
            <a:r>
              <a:rPr lang="en-IN" b="1" dirty="0"/>
              <a:t> : which is used for creating static, interactive and visualization in python.</a:t>
            </a:r>
            <a:endParaRPr lang="en-US" dirty="0"/>
          </a:p>
          <a:p>
            <a:pPr lvl="0"/>
            <a:r>
              <a:rPr lang="en-IN" b="1" dirty="0" err="1"/>
              <a:t>Matplotlib</a:t>
            </a:r>
            <a:r>
              <a:rPr lang="en-IN" b="1" dirty="0"/>
              <a:t> offers a wide range of plotting functions to create various types of plots such as Line plot, Scatter plot, Bar plot, Histogram and Pie chart.</a:t>
            </a:r>
            <a:endParaRPr lang="en-US" dirty="0"/>
          </a:p>
          <a:p>
            <a:pPr lvl="0"/>
            <a:r>
              <a:rPr lang="en-IN" b="1" dirty="0"/>
              <a:t>Line plot: Line plot display data points connected by straight line segment. It commonly used to visualize the relationship or trends.</a:t>
            </a:r>
            <a:endParaRPr lang="en-US" dirty="0"/>
          </a:p>
          <a:p>
            <a:pPr lvl="0"/>
            <a:r>
              <a:rPr lang="en-IN" b="1" dirty="0"/>
              <a:t>Scatter plot: Scatter plot is used to show the correlation between two numerical variables.</a:t>
            </a:r>
            <a:endParaRPr lang="en-US" dirty="0"/>
          </a:p>
          <a:p>
            <a:pPr lvl="0"/>
            <a:r>
              <a:rPr lang="en-IN" b="1" dirty="0"/>
              <a:t>Bar plot: Bar plot is used for comparison analysis. It shows the relation between one numerical variable and one categorical variable.</a:t>
            </a:r>
            <a:endParaRPr lang="en-US" dirty="0"/>
          </a:p>
          <a:p>
            <a:pPr lvl="0"/>
            <a:r>
              <a:rPr lang="en-IN" b="1" dirty="0"/>
              <a:t>Histogram: Histograms are very helpful to see the frequency distribution by only numerical variable.</a:t>
            </a:r>
            <a:endParaRPr lang="en-US" dirty="0"/>
          </a:p>
          <a:p>
            <a:pPr lvl="0"/>
            <a:r>
              <a:rPr lang="en-IN" b="1" dirty="0"/>
              <a:t>Pie chart: used for showing the percentage distribution of a numerical variable by one categorical variable.</a:t>
            </a:r>
            <a:endParaRPr lang="en-US" dirty="0"/>
          </a:p>
          <a:p>
            <a:endParaRPr lang="en-US"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0042"/>
            <a:ext cx="8229600" cy="1143008"/>
          </a:xfrm>
        </p:spPr>
        <p:txBody>
          <a:bodyPr/>
          <a:lstStyle/>
          <a:p>
            <a:endParaRPr lang="en-US" dirty="0"/>
          </a:p>
        </p:txBody>
      </p:sp>
      <p:pic>
        <p:nvPicPr>
          <p:cNvPr id="16387" name="Picture 3" descr="C:\Users\MOHANKUMARMPT\Downloads\WhatsApp Image 2024-07-13 at 7.52.28 PM.jpeg"/>
          <p:cNvPicPr>
            <a:picLocks noGrp="1" noChangeAspect="1" noChangeArrowheads="1"/>
          </p:cNvPicPr>
          <p:nvPr>
            <p:ph idx="1"/>
          </p:nvPr>
        </p:nvPicPr>
        <p:blipFill>
          <a:blip r:embed="rId2"/>
          <a:srcRect/>
          <a:stretch>
            <a:fillRect/>
          </a:stretch>
        </p:blipFill>
        <p:spPr bwMode="auto">
          <a:xfrm>
            <a:off x="714348" y="2000250"/>
            <a:ext cx="7572428" cy="4214832"/>
          </a:xfrm>
          <a:prstGeom prst="rect">
            <a:avLst/>
          </a:prstGeom>
          <a:noFill/>
        </p:spPr>
      </p:pic>
      <p:pic>
        <p:nvPicPr>
          <p:cNvPr id="16386" name="Picture 2" descr="C:\Users\MOHANKUMARMPT\Downloads\WhatsApp Image 2024-07-13 at 7.52.00 PM.jpeg"/>
          <p:cNvPicPr>
            <a:picLocks noChangeAspect="1" noChangeArrowheads="1"/>
          </p:cNvPicPr>
          <p:nvPr/>
        </p:nvPicPr>
        <p:blipFill>
          <a:blip r:embed="rId3"/>
          <a:srcRect/>
          <a:stretch>
            <a:fillRect/>
          </a:stretch>
        </p:blipFill>
        <p:spPr bwMode="auto">
          <a:xfrm>
            <a:off x="642910" y="571480"/>
            <a:ext cx="7643866" cy="928694"/>
          </a:xfrm>
          <a:prstGeom prst="rect">
            <a:avLst/>
          </a:prstGeom>
          <a:noFill/>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3" descr="C:\Users\MOHANKUMARMPT\Downloads\WhatsApp Image 2024-07-13 at 7.53.23 PM.jpeg"/>
          <p:cNvPicPr>
            <a:picLocks noGrp="1" noChangeAspect="1" noChangeArrowheads="1"/>
          </p:cNvPicPr>
          <p:nvPr>
            <p:ph idx="1"/>
          </p:nvPr>
        </p:nvPicPr>
        <p:blipFill>
          <a:blip r:embed="rId2"/>
          <a:srcRect/>
          <a:stretch>
            <a:fillRect/>
          </a:stretch>
        </p:blipFill>
        <p:spPr bwMode="auto">
          <a:xfrm>
            <a:off x="1403648" y="2564904"/>
            <a:ext cx="7286676" cy="4143395"/>
          </a:xfrm>
          <a:prstGeom prst="rect">
            <a:avLst/>
          </a:prstGeom>
          <a:noFill/>
        </p:spPr>
      </p:pic>
      <p:pic>
        <p:nvPicPr>
          <p:cNvPr id="17410" name="Picture 2" descr="C:\Users\MOHANKUMARMPT\Downloads\WhatsApp Image 2024-07-13 at 7.52.59 PM.jpeg"/>
          <p:cNvPicPr>
            <a:picLocks noChangeAspect="1" noChangeArrowheads="1"/>
          </p:cNvPicPr>
          <p:nvPr/>
        </p:nvPicPr>
        <p:blipFill>
          <a:blip r:embed="rId3"/>
          <a:srcRect/>
          <a:stretch>
            <a:fillRect/>
          </a:stretch>
        </p:blipFill>
        <p:spPr bwMode="auto">
          <a:xfrm>
            <a:off x="1403648" y="332656"/>
            <a:ext cx="7286676" cy="2088232"/>
          </a:xfrm>
          <a:prstGeom prst="rect">
            <a:avLst/>
          </a:prstGeom>
          <a:noFill/>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511288"/>
          </a:xfrm>
        </p:spPr>
        <p:txBody>
          <a:bodyPr/>
          <a:lstStyle/>
          <a:p>
            <a:endParaRPr lang="en-US" dirty="0"/>
          </a:p>
        </p:txBody>
      </p:sp>
      <p:pic>
        <p:nvPicPr>
          <p:cNvPr id="18435" name="Picture 3" descr="C:\Users\MOHANKUMARMPT\Downloads\WhatsApp Image 2024-07-13 at 7.54.40 PM.jpeg"/>
          <p:cNvPicPr>
            <a:picLocks noGrp="1" noChangeAspect="1" noChangeArrowheads="1"/>
          </p:cNvPicPr>
          <p:nvPr>
            <p:ph idx="1"/>
          </p:nvPr>
        </p:nvPicPr>
        <p:blipFill>
          <a:blip r:embed="rId2"/>
          <a:srcRect/>
          <a:stretch>
            <a:fillRect/>
          </a:stretch>
        </p:blipFill>
        <p:spPr bwMode="auto">
          <a:xfrm>
            <a:off x="785786" y="2285992"/>
            <a:ext cx="7429552" cy="4000528"/>
          </a:xfrm>
          <a:prstGeom prst="rect">
            <a:avLst/>
          </a:prstGeom>
          <a:noFill/>
        </p:spPr>
      </p:pic>
      <p:pic>
        <p:nvPicPr>
          <p:cNvPr id="18434" name="Picture 2" descr="C:\Users\MOHANKUMARMPT\Downloads\WhatsApp Image 2024-07-13 at 7.54.08 PM.jpeg"/>
          <p:cNvPicPr>
            <a:picLocks noChangeAspect="1" noChangeArrowheads="1"/>
          </p:cNvPicPr>
          <p:nvPr/>
        </p:nvPicPr>
        <p:blipFill>
          <a:blip r:embed="rId3"/>
          <a:srcRect/>
          <a:stretch>
            <a:fillRect/>
          </a:stretch>
        </p:blipFill>
        <p:spPr bwMode="auto">
          <a:xfrm>
            <a:off x="714348" y="357166"/>
            <a:ext cx="7643866" cy="1285884"/>
          </a:xfrm>
          <a:prstGeom prst="rect">
            <a:avLst/>
          </a:prstGeom>
          <a:noFill/>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54164"/>
          </a:xfrm>
        </p:spPr>
        <p:txBody>
          <a:bodyPr/>
          <a:lstStyle/>
          <a:p>
            <a:endParaRPr lang="en-US" dirty="0"/>
          </a:p>
        </p:txBody>
      </p:sp>
      <p:pic>
        <p:nvPicPr>
          <p:cNvPr id="19459" name="Picture 3" descr="C:\Users\MOHANKUMARMPT\Downloads\WhatsApp Image 2024-07-13 at 7.55.58 PM.jpeg"/>
          <p:cNvPicPr>
            <a:picLocks noGrp="1" noChangeAspect="1" noChangeArrowheads="1"/>
          </p:cNvPicPr>
          <p:nvPr>
            <p:ph idx="1"/>
          </p:nvPr>
        </p:nvPicPr>
        <p:blipFill>
          <a:blip r:embed="rId2"/>
          <a:srcRect/>
          <a:stretch>
            <a:fillRect/>
          </a:stretch>
        </p:blipFill>
        <p:spPr bwMode="auto">
          <a:xfrm>
            <a:off x="714348" y="2214563"/>
            <a:ext cx="7572427" cy="3911600"/>
          </a:xfrm>
          <a:prstGeom prst="rect">
            <a:avLst/>
          </a:prstGeom>
          <a:noFill/>
        </p:spPr>
      </p:pic>
      <p:pic>
        <p:nvPicPr>
          <p:cNvPr id="19458" name="Picture 2" descr="C:\Users\MOHANKUMARMPT\Downloads\WhatsApp Image 2024-07-13 at 7.55.10 PM.jpeg"/>
          <p:cNvPicPr>
            <a:picLocks noChangeAspect="1" noChangeArrowheads="1"/>
          </p:cNvPicPr>
          <p:nvPr/>
        </p:nvPicPr>
        <p:blipFill>
          <a:blip r:embed="rId3"/>
          <a:srcRect/>
          <a:stretch>
            <a:fillRect/>
          </a:stretch>
        </p:blipFill>
        <p:spPr bwMode="auto">
          <a:xfrm>
            <a:off x="642910" y="285728"/>
            <a:ext cx="7643866" cy="1600200"/>
          </a:xfrm>
          <a:prstGeom prst="rect">
            <a:avLst/>
          </a:prstGeom>
          <a:noFill/>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pic>
        <p:nvPicPr>
          <p:cNvPr id="20482" name="Picture 2" descr="C:\Users\MOHANKUMARMPT\Downloads\WhatsApp Image 2024-07-13 at 8.21.28 PM.jpeg"/>
          <p:cNvPicPr>
            <a:picLocks noGrp="1" noChangeAspect="1" noChangeArrowheads="1"/>
          </p:cNvPicPr>
          <p:nvPr>
            <p:ph type="pic" idx="1"/>
          </p:nvPr>
        </p:nvPicPr>
        <p:blipFill>
          <a:blip r:embed="rId2"/>
          <a:srcRect l="6312" r="6312"/>
          <a:stretch>
            <a:fillRect/>
          </a:stretch>
        </p:blipFill>
        <p:spPr bwMode="auto">
          <a:xfrm>
            <a:off x="1500166" y="612775"/>
            <a:ext cx="6000792" cy="4114800"/>
          </a:xfrm>
          <a:prstGeom prst="rect">
            <a:avLst/>
          </a:prstGeom>
          <a:noFill/>
        </p:spPr>
      </p:pic>
      <p:sp>
        <p:nvSpPr>
          <p:cNvPr id="6" name="Text Placeholder 5"/>
          <p:cNvSpPr>
            <a:spLocks noGrp="1"/>
          </p:cNvSpPr>
          <p:nvPr>
            <p:ph type="body" sz="half" idx="2"/>
          </p:nvPr>
        </p:nvSpPr>
        <p:spPr/>
        <p:txBody>
          <a:bodyPr/>
          <a:lstStyle/>
          <a:p>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C:\Users\MOHANKUMARMPT\Downloads\WhatsApp Image 2024-07-13 at 8.22.19 PM.jpeg"/>
          <p:cNvPicPr>
            <a:picLocks noGrp="1" noChangeAspect="1" noChangeArrowheads="1"/>
          </p:cNvPicPr>
          <p:nvPr>
            <p:ph type="pic" idx="1"/>
          </p:nvPr>
        </p:nvPicPr>
        <p:blipFill>
          <a:blip r:embed="rId2"/>
          <a:srcRect l="2470" r="2470"/>
          <a:stretch>
            <a:fillRect/>
          </a:stretch>
        </p:blipFill>
        <p:spPr bwMode="auto">
          <a:xfrm>
            <a:off x="251520" y="1052736"/>
            <a:ext cx="7941018" cy="5112568"/>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1700" y="548681"/>
            <a:ext cx="6377940" cy="864095"/>
          </a:xfrm>
        </p:spPr>
        <p:txBody>
          <a:bodyPr/>
          <a:lstStyle/>
          <a:p>
            <a:pPr algn="ctr"/>
            <a:r>
              <a:rPr lang="en-IN" b="1" dirty="0">
                <a:solidFill>
                  <a:srgbClr val="FFC000"/>
                </a:solidFill>
              </a:rPr>
              <a:t>QUESTION NO: 2</a:t>
            </a:r>
            <a:endParaRPr lang="en-US" b="1" dirty="0">
              <a:solidFill>
                <a:srgbClr val="FFC000"/>
              </a:solidFill>
            </a:endParaRPr>
          </a:p>
        </p:txBody>
      </p:sp>
      <p:pic>
        <p:nvPicPr>
          <p:cNvPr id="2050" name="Picture 2" descr="C:\Users\MOHANKUMARMPT\Downloads\obj2 - Copy.PNG"/>
          <p:cNvPicPr>
            <a:picLocks noGrp="1" noChangeAspect="1" noChangeArrowheads="1"/>
          </p:cNvPicPr>
          <p:nvPr>
            <p:ph idx="1"/>
          </p:nvPr>
        </p:nvPicPr>
        <p:blipFill>
          <a:blip r:embed="rId2"/>
          <a:srcRect/>
          <a:stretch>
            <a:fillRect/>
          </a:stretch>
        </p:blipFill>
        <p:spPr bwMode="auto">
          <a:xfrm>
            <a:off x="428596" y="1571612"/>
            <a:ext cx="8215370" cy="4214842"/>
          </a:xfrm>
          <a:prstGeom prst="rect">
            <a:avLst/>
          </a:prstGeom>
          <a:noFill/>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1" name="Picture 3" descr="C:\Users\MOHANKUMARMPT\Downloads\WhatsApp Image 2024-07-13 at 8.23.55 PM.jpeg"/>
          <p:cNvPicPr>
            <a:picLocks noGrp="1" noChangeAspect="1" noChangeArrowheads="1"/>
          </p:cNvPicPr>
          <p:nvPr>
            <p:ph idx="1"/>
          </p:nvPr>
        </p:nvPicPr>
        <p:blipFill>
          <a:blip r:embed="rId2"/>
          <a:stretch>
            <a:fillRect/>
          </a:stretch>
        </p:blipFill>
        <p:spPr bwMode="auto">
          <a:xfrm>
            <a:off x="3347864" y="3742209"/>
            <a:ext cx="4968552" cy="3096344"/>
          </a:xfrm>
          <a:prstGeom prst="rect">
            <a:avLst/>
          </a:prstGeom>
          <a:noFill/>
        </p:spPr>
      </p:pic>
      <p:pic>
        <p:nvPicPr>
          <p:cNvPr id="22530" name="Picture 2" descr="C:\Users\MOHANKUMARMPT\Downloads\WhatsApp Image 2024-07-13 at 8.23.01 PM.jpeg"/>
          <p:cNvPicPr>
            <a:picLocks noChangeAspect="1" noChangeArrowheads="1"/>
          </p:cNvPicPr>
          <p:nvPr/>
        </p:nvPicPr>
        <p:blipFill>
          <a:blip r:embed="rId3"/>
          <a:srcRect/>
          <a:stretch>
            <a:fillRect/>
          </a:stretch>
        </p:blipFill>
        <p:spPr bwMode="auto">
          <a:xfrm>
            <a:off x="1331640" y="404664"/>
            <a:ext cx="7572428" cy="3600400"/>
          </a:xfrm>
          <a:prstGeom prst="rect">
            <a:avLst/>
          </a:prstGeom>
          <a:noFill/>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725602"/>
          </a:xfrm>
        </p:spPr>
        <p:txBody>
          <a:bodyPr/>
          <a:lstStyle/>
          <a:p>
            <a:endParaRPr lang="en-US" dirty="0"/>
          </a:p>
        </p:txBody>
      </p:sp>
      <p:pic>
        <p:nvPicPr>
          <p:cNvPr id="23555" name="Picture 3" descr="C:\Users\MOHANKUMARMPT\Downloads\WhatsApp Image 2024-07-13 at 8.30.42 PM (2).jpeg"/>
          <p:cNvPicPr>
            <a:picLocks noGrp="1" noChangeAspect="1" noChangeArrowheads="1"/>
          </p:cNvPicPr>
          <p:nvPr>
            <p:ph idx="1"/>
          </p:nvPr>
        </p:nvPicPr>
        <p:blipFill>
          <a:blip r:embed="rId2"/>
          <a:srcRect/>
          <a:stretch>
            <a:fillRect/>
          </a:stretch>
        </p:blipFill>
        <p:spPr bwMode="auto">
          <a:xfrm>
            <a:off x="1714480" y="2428874"/>
            <a:ext cx="5643602" cy="3857645"/>
          </a:xfrm>
          <a:prstGeom prst="rect">
            <a:avLst/>
          </a:prstGeom>
          <a:noFill/>
        </p:spPr>
      </p:pic>
      <p:pic>
        <p:nvPicPr>
          <p:cNvPr id="23554" name="Picture 2" descr="C:\Users\MOHANKUMARMPT\Downloads\WhatsApp Image 2024-07-13 at 8.30.42 PM.jpeg"/>
          <p:cNvPicPr>
            <a:picLocks noChangeAspect="1" noChangeArrowheads="1"/>
          </p:cNvPicPr>
          <p:nvPr/>
        </p:nvPicPr>
        <p:blipFill>
          <a:blip r:embed="rId3"/>
          <a:srcRect/>
          <a:stretch>
            <a:fillRect/>
          </a:stretch>
        </p:blipFill>
        <p:spPr bwMode="auto">
          <a:xfrm>
            <a:off x="642910" y="285728"/>
            <a:ext cx="7643866" cy="1743075"/>
          </a:xfrm>
          <a:prstGeom prst="rect">
            <a:avLst/>
          </a:prstGeom>
          <a:noFill/>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86058"/>
            <a:ext cx="8229600" cy="1939086"/>
          </a:xfrm>
        </p:spPr>
        <p:txBody>
          <a:bodyPr>
            <a:normAutofit fontScale="90000"/>
          </a:bodyPr>
          <a:lstStyle/>
          <a:p>
            <a:r>
              <a:rPr lang="en-US" b="1" dirty="0">
                <a:solidFill>
                  <a:srgbClr val="FFFF00"/>
                </a:solidFill>
              </a:rPr>
              <a:t>Separating the categorical Variables and Numerical variables into two different datasets for Data Preparations for Data Analysis</a:t>
            </a:r>
            <a:br>
              <a:rPr lang="en-US" b="1" dirty="0">
                <a:solidFill>
                  <a:srgbClr val="FFFF00"/>
                </a:solidFill>
              </a:rPr>
            </a:br>
            <a:br>
              <a:rPr lang="en-US" b="1" dirty="0">
                <a:solidFill>
                  <a:srgbClr val="FFFF00"/>
                </a:solidFill>
              </a:rPr>
            </a:br>
            <a:br>
              <a:rPr lang="en-US" b="1" dirty="0">
                <a:solidFill>
                  <a:srgbClr val="FFFF00"/>
                </a:solidFill>
              </a:rPr>
            </a:br>
            <a:r>
              <a:rPr lang="en-US" b="1" dirty="0">
                <a:solidFill>
                  <a:schemeClr val="bg1"/>
                </a:solidFill>
              </a:rPr>
              <a:t>There 3 categorical variable and 11 numerical variables</a:t>
            </a:r>
            <a:br>
              <a:rPr lang="en-US" dirty="0"/>
            </a:br>
            <a:endParaRPr lang="en-US" dirty="0">
              <a:solidFill>
                <a:srgbClr val="FFFF00"/>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00108"/>
            <a:ext cx="8229600" cy="3643338"/>
          </a:xfrm>
        </p:spPr>
        <p:txBody>
          <a:bodyPr>
            <a:normAutofit/>
          </a:bodyPr>
          <a:lstStyle/>
          <a:p>
            <a:endParaRPr lang="en-US" dirty="0"/>
          </a:p>
        </p:txBody>
      </p:sp>
      <p:pic>
        <p:nvPicPr>
          <p:cNvPr id="12290" name="Picture 2" descr="C:\Users\MOHANKUMARMPT\Downloads\WhatsApp Image 2024-07-13 at 8.30.42 PM (1).jpeg"/>
          <p:cNvPicPr>
            <a:picLocks noChangeAspect="1" noChangeArrowheads="1"/>
          </p:cNvPicPr>
          <p:nvPr/>
        </p:nvPicPr>
        <p:blipFill>
          <a:blip r:embed="rId2"/>
          <a:srcRect/>
          <a:stretch>
            <a:fillRect/>
          </a:stretch>
        </p:blipFill>
        <p:spPr bwMode="auto">
          <a:xfrm>
            <a:off x="157163" y="1000108"/>
            <a:ext cx="8829675" cy="4214841"/>
          </a:xfrm>
          <a:prstGeom prst="rect">
            <a:avLst/>
          </a:prstGeom>
          <a:noFill/>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2918"/>
            <a:ext cx="8229600" cy="4357718"/>
          </a:xfrm>
        </p:spPr>
        <p:txBody>
          <a:bodyPr/>
          <a:lstStyle/>
          <a:p>
            <a:endParaRPr lang="en-US" dirty="0"/>
          </a:p>
        </p:txBody>
      </p:sp>
      <p:pic>
        <p:nvPicPr>
          <p:cNvPr id="13314" name="Picture 2" descr="C:\Users\MOHANKUMARMPT\Downloads\WhatsApp Image 2024-07-13 at 8.30.42 PM (3).jpeg"/>
          <p:cNvPicPr>
            <a:picLocks noChangeAspect="1" noChangeArrowheads="1"/>
          </p:cNvPicPr>
          <p:nvPr/>
        </p:nvPicPr>
        <p:blipFill>
          <a:blip r:embed="rId2"/>
          <a:srcRect/>
          <a:stretch>
            <a:fillRect/>
          </a:stretch>
        </p:blipFill>
        <p:spPr bwMode="auto">
          <a:xfrm>
            <a:off x="276225" y="785794"/>
            <a:ext cx="8591550" cy="4357718"/>
          </a:xfrm>
          <a:prstGeom prst="rect">
            <a:avLst/>
          </a:prstGeom>
          <a:noFill/>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5794"/>
            <a:ext cx="8229600" cy="5000660"/>
          </a:xfrm>
        </p:spPr>
        <p:txBody>
          <a:bodyPr>
            <a:normAutofit/>
          </a:bodyPr>
          <a:lstStyle/>
          <a:p>
            <a:endParaRPr lang="en-US" dirty="0"/>
          </a:p>
        </p:txBody>
      </p:sp>
      <p:pic>
        <p:nvPicPr>
          <p:cNvPr id="14338" name="Picture 2" descr="C:\Users\MOHANKUMARMPT\Downloads\WhatsApp Image 2024-07-13 at 8.30.43 PM.jpeg"/>
          <p:cNvPicPr>
            <a:picLocks noChangeAspect="1" noChangeArrowheads="1"/>
          </p:cNvPicPr>
          <p:nvPr/>
        </p:nvPicPr>
        <p:blipFill>
          <a:blip r:embed="rId2"/>
          <a:srcRect/>
          <a:stretch>
            <a:fillRect/>
          </a:stretch>
        </p:blipFill>
        <p:spPr bwMode="auto">
          <a:xfrm>
            <a:off x="928662" y="857232"/>
            <a:ext cx="7072362" cy="4786346"/>
          </a:xfrm>
          <a:prstGeom prst="rect">
            <a:avLst/>
          </a:prstGeom>
          <a:noFill/>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4356"/>
            <a:ext cx="8229600" cy="5429288"/>
          </a:xfrm>
        </p:spPr>
        <p:txBody>
          <a:bodyPr>
            <a:normAutofit/>
          </a:bodyPr>
          <a:lstStyle/>
          <a:p>
            <a:endParaRPr lang="en-US" dirty="0"/>
          </a:p>
        </p:txBody>
      </p:sp>
      <p:pic>
        <p:nvPicPr>
          <p:cNvPr id="15362" name="Picture 2" descr="C:\Users\MOHANKUMARMPT\Downloads\WhatsApp Image 2024-07-13 at 8.30.43 PM (1).jpeg"/>
          <p:cNvPicPr>
            <a:picLocks noChangeAspect="1" noChangeArrowheads="1"/>
          </p:cNvPicPr>
          <p:nvPr/>
        </p:nvPicPr>
        <p:blipFill>
          <a:blip r:embed="rId2"/>
          <a:srcRect/>
          <a:stretch>
            <a:fillRect/>
          </a:stretch>
        </p:blipFill>
        <p:spPr bwMode="auto">
          <a:xfrm>
            <a:off x="428596" y="928670"/>
            <a:ext cx="8358245" cy="5143536"/>
          </a:xfrm>
          <a:prstGeom prst="rect">
            <a:avLst/>
          </a:prstGeom>
          <a:noFill/>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785794"/>
            <a:ext cx="8229600" cy="428628"/>
          </a:xfrm>
        </p:spPr>
        <p:txBody>
          <a:bodyPr>
            <a:normAutofit fontScale="90000"/>
          </a:bodyPr>
          <a:lstStyle/>
          <a:p>
            <a:pPr algn="ctr"/>
            <a:r>
              <a:rPr lang="en-US" b="1" dirty="0">
                <a:solidFill>
                  <a:srgbClr val="FFFF00"/>
                </a:solidFill>
              </a:rPr>
              <a:t>OUTLIER TREATMENT.</a:t>
            </a:r>
            <a:br>
              <a:rPr lang="en-US" dirty="0">
                <a:solidFill>
                  <a:srgbClr val="FFFF00"/>
                </a:solidFill>
              </a:rPr>
            </a:br>
            <a:endParaRPr lang="en-US" dirty="0">
              <a:solidFill>
                <a:srgbClr val="FFFF00"/>
              </a:solidFill>
            </a:endParaRPr>
          </a:p>
        </p:txBody>
      </p:sp>
      <p:sp>
        <p:nvSpPr>
          <p:cNvPr id="4" name="Content Placeholder 3"/>
          <p:cNvSpPr>
            <a:spLocks noGrp="1"/>
          </p:cNvSpPr>
          <p:nvPr>
            <p:ph idx="1"/>
          </p:nvPr>
        </p:nvSpPr>
        <p:spPr/>
        <p:txBody>
          <a:bodyPr>
            <a:normAutofit/>
          </a:bodyPr>
          <a:lstStyle/>
          <a:p>
            <a:pPr lvl="0"/>
            <a:r>
              <a:rPr lang="en-IN" b="1" dirty="0">
                <a:solidFill>
                  <a:schemeClr val="bg1"/>
                </a:solidFill>
              </a:rPr>
              <a:t>In python outlier is a data point that significantly differ from other observations in a dataset.</a:t>
            </a:r>
            <a:endParaRPr lang="en-US" dirty="0">
              <a:solidFill>
                <a:schemeClr val="bg1"/>
              </a:solidFill>
            </a:endParaRPr>
          </a:p>
          <a:p>
            <a:pPr lvl="0"/>
            <a:r>
              <a:rPr lang="en-IN" b="1" dirty="0">
                <a:solidFill>
                  <a:schemeClr val="bg1"/>
                </a:solidFill>
              </a:rPr>
              <a:t>Outlier is a value either very large or either very small.</a:t>
            </a:r>
            <a:endParaRPr lang="en-US" dirty="0">
              <a:solidFill>
                <a:schemeClr val="bg1"/>
              </a:solidFill>
            </a:endParaRPr>
          </a:p>
          <a:p>
            <a:pPr lvl="0"/>
            <a:r>
              <a:rPr lang="en-IN" b="1" dirty="0">
                <a:solidFill>
                  <a:schemeClr val="bg1"/>
                </a:solidFill>
              </a:rPr>
              <a:t>To perform outlier treatment using the </a:t>
            </a:r>
            <a:r>
              <a:rPr lang="en-IN" b="1" dirty="0" err="1">
                <a:solidFill>
                  <a:schemeClr val="bg1"/>
                </a:solidFill>
              </a:rPr>
              <a:t>interquartile</a:t>
            </a:r>
            <a:r>
              <a:rPr lang="en-IN" b="1" dirty="0">
                <a:solidFill>
                  <a:schemeClr val="bg1"/>
                </a:solidFill>
              </a:rPr>
              <a:t> range (IQR) method .</a:t>
            </a:r>
            <a:endParaRPr lang="en-US" dirty="0">
              <a:solidFill>
                <a:schemeClr val="bg1"/>
              </a:solidFill>
            </a:endParaRPr>
          </a:p>
          <a:p>
            <a:pPr lvl="0"/>
            <a:r>
              <a:rPr lang="en-IN" b="1" dirty="0">
                <a:solidFill>
                  <a:schemeClr val="bg1"/>
                </a:solidFill>
              </a:rPr>
              <a:t>Mean of the data gets affected by the outlier and median not affected much.</a:t>
            </a:r>
            <a:endParaRPr lang="en-US" dirty="0">
              <a:solidFill>
                <a:schemeClr val="bg1"/>
              </a:solidFill>
            </a:endParaRPr>
          </a:p>
          <a:p>
            <a:endParaRPr lang="en-US" dirty="0">
              <a:solidFill>
                <a:schemeClr val="bg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40768"/>
            <a:ext cx="8229600" cy="504056"/>
          </a:xfrm>
        </p:spPr>
        <p:txBody>
          <a:bodyPr>
            <a:normAutofit fontScale="90000"/>
          </a:bodyPr>
          <a:lstStyle/>
          <a:p>
            <a:br>
              <a:rPr lang="en-GB" dirty="0"/>
            </a:br>
            <a:r>
              <a:rPr lang="en-US" b="1" dirty="0"/>
              <a:t>There no outliers in our data.</a:t>
            </a:r>
            <a:br>
              <a:rPr lang="en-US" dirty="0"/>
            </a:br>
            <a:endParaRPr lang="en-US" dirty="0"/>
          </a:p>
        </p:txBody>
      </p:sp>
      <p:pic>
        <p:nvPicPr>
          <p:cNvPr id="24578" name="Picture 2" descr="C:\Users\MOHANKUMARMPT\Downloads\WhatsApp Image 2024-07-13 at 8.30.43 PM (2).jpeg"/>
          <p:cNvPicPr>
            <a:picLocks noChangeAspect="1" noChangeArrowheads="1"/>
          </p:cNvPicPr>
          <p:nvPr/>
        </p:nvPicPr>
        <p:blipFill>
          <a:blip r:embed="rId2"/>
          <a:srcRect/>
          <a:stretch>
            <a:fillRect/>
          </a:stretch>
        </p:blipFill>
        <p:spPr bwMode="auto">
          <a:xfrm>
            <a:off x="1142976" y="2564904"/>
            <a:ext cx="6858048" cy="4176464"/>
          </a:xfrm>
          <a:prstGeom prst="rect">
            <a:avLst/>
          </a:prstGeom>
          <a:noFill/>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1071546"/>
            <a:ext cx="8229600" cy="1285884"/>
          </a:xfrm>
        </p:spPr>
        <p:txBody>
          <a:bodyPr>
            <a:normAutofit fontScale="90000"/>
          </a:bodyPr>
          <a:lstStyle/>
          <a:p>
            <a:r>
              <a:rPr lang="en-IN" b="1" dirty="0">
                <a:solidFill>
                  <a:srgbClr val="FFFF00"/>
                </a:solidFill>
              </a:rPr>
              <a:t>Merging the numerical data and the categorical data</a:t>
            </a:r>
            <a:br>
              <a:rPr lang="en-US" b="1" dirty="0">
                <a:solidFill>
                  <a:srgbClr val="FFFF00"/>
                </a:solidFill>
              </a:rPr>
            </a:br>
            <a:r>
              <a:rPr lang="en-US" b="1" dirty="0">
                <a:solidFill>
                  <a:srgbClr val="FFFF00"/>
                </a:solidFill>
              </a:rPr>
              <a:t> </a:t>
            </a:r>
            <a:br>
              <a:rPr lang="en-US" dirty="0">
                <a:solidFill>
                  <a:srgbClr val="FFFF00"/>
                </a:solidFill>
              </a:rPr>
            </a:br>
            <a:endParaRPr lang="en-US" dirty="0">
              <a:solidFill>
                <a:srgbClr val="FFFF00"/>
              </a:solidFill>
            </a:endParaRPr>
          </a:p>
        </p:txBody>
      </p:sp>
      <p:pic>
        <p:nvPicPr>
          <p:cNvPr id="25602" name="Picture 2" descr="C:\Users\MOHANKUMARMPT\Downloads\WhatsApp Image 2024-07-13 at 8.31.42 PM.jpeg"/>
          <p:cNvPicPr>
            <a:picLocks noGrp="1" noChangeAspect="1" noChangeArrowheads="1"/>
          </p:cNvPicPr>
          <p:nvPr>
            <p:ph idx="1"/>
          </p:nvPr>
        </p:nvPicPr>
        <p:blipFill>
          <a:blip r:embed="rId2"/>
          <a:stretch>
            <a:fillRect/>
          </a:stretch>
        </p:blipFill>
        <p:spPr bwMode="auto">
          <a:xfrm>
            <a:off x="593725" y="2612926"/>
            <a:ext cx="7956550" cy="3232348"/>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solidFill>
                  <a:srgbClr val="FFC000"/>
                </a:solidFill>
              </a:rPr>
              <a:t>QUESTION NO: 3</a:t>
            </a:r>
            <a:endParaRPr lang="en-US" b="1" dirty="0">
              <a:solidFill>
                <a:srgbClr val="FFC000"/>
              </a:solidFill>
            </a:endParaRPr>
          </a:p>
        </p:txBody>
      </p:sp>
      <p:pic>
        <p:nvPicPr>
          <p:cNvPr id="3074" name="Picture 2" descr="C:\Users\MOHANKUMARMPT\Downloads\obj3 - Copy.PNG"/>
          <p:cNvPicPr>
            <a:picLocks noGrp="1" noChangeAspect="1" noChangeArrowheads="1"/>
          </p:cNvPicPr>
          <p:nvPr>
            <p:ph idx="1"/>
          </p:nvPr>
        </p:nvPicPr>
        <p:blipFill>
          <a:blip r:embed="rId2"/>
          <a:srcRect/>
          <a:stretch>
            <a:fillRect/>
          </a:stretch>
        </p:blipFill>
        <p:spPr bwMode="auto">
          <a:xfrm>
            <a:off x="428596" y="2071678"/>
            <a:ext cx="8429684" cy="3500462"/>
          </a:xfrm>
          <a:prstGeom prst="rect">
            <a:avLst/>
          </a:prstGeom>
          <a:noFill/>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2200" b="1" dirty="0">
                <a:solidFill>
                  <a:srgbClr val="FFFF00"/>
                </a:solidFill>
              </a:rPr>
              <a:t>After merging the numeric and categorical data we get Final Data.</a:t>
            </a:r>
            <a:br>
              <a:rPr lang="en-US" sz="2200" dirty="0">
                <a:solidFill>
                  <a:srgbClr val="FFFF00"/>
                </a:solidFill>
              </a:rPr>
            </a:br>
            <a:r>
              <a:rPr lang="en-IN" sz="2200" b="1" dirty="0">
                <a:solidFill>
                  <a:srgbClr val="FFFF00"/>
                </a:solidFill>
              </a:rPr>
              <a:t>Make a copy of final data to safe the original data.</a:t>
            </a:r>
            <a:br>
              <a:rPr lang="en-US" sz="2200" dirty="0">
                <a:solidFill>
                  <a:srgbClr val="FFFF00"/>
                </a:solidFill>
              </a:rPr>
            </a:br>
            <a:endParaRPr lang="en-US" sz="2200" dirty="0">
              <a:solidFill>
                <a:srgbClr val="FFFF00"/>
              </a:solidFill>
            </a:endParaRPr>
          </a:p>
        </p:txBody>
      </p:sp>
      <p:pic>
        <p:nvPicPr>
          <p:cNvPr id="26626" name="Picture 2" descr="C:\Users\MOHANKUMARMPT\Downloads\WhatsApp Image 2024-07-13 at 8.32.25 PM.jpeg"/>
          <p:cNvPicPr>
            <a:picLocks noGrp="1" noChangeAspect="1" noChangeArrowheads="1"/>
          </p:cNvPicPr>
          <p:nvPr>
            <p:ph idx="1"/>
          </p:nvPr>
        </p:nvPicPr>
        <p:blipFill>
          <a:blip r:embed="rId2"/>
          <a:srcRect/>
          <a:stretch>
            <a:fillRect/>
          </a:stretch>
        </p:blipFill>
        <p:spPr bwMode="auto">
          <a:xfrm>
            <a:off x="457200" y="1500174"/>
            <a:ext cx="8229600" cy="4500594"/>
          </a:xfrm>
          <a:prstGeom prst="rect">
            <a:avLst/>
          </a:prstGeom>
          <a:noFill/>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1439850"/>
          </a:xfrm>
        </p:spPr>
        <p:txBody>
          <a:bodyPr/>
          <a:lstStyle/>
          <a:p>
            <a:r>
              <a:rPr lang="en-IN" b="1" dirty="0">
                <a:solidFill>
                  <a:srgbClr val="FFFF00"/>
                </a:solidFill>
              </a:rPr>
              <a:t>ONE-HOT ENCODING</a:t>
            </a:r>
            <a:br>
              <a:rPr lang="en-US" b="1" dirty="0">
                <a:solidFill>
                  <a:srgbClr val="FFFF00"/>
                </a:solidFill>
              </a:rPr>
            </a:br>
            <a:endParaRPr lang="en-US" dirty="0">
              <a:solidFill>
                <a:srgbClr val="FFFF00"/>
              </a:solidFill>
            </a:endParaRPr>
          </a:p>
        </p:txBody>
      </p:sp>
      <p:sp>
        <p:nvSpPr>
          <p:cNvPr id="6" name="Content Placeholder 5"/>
          <p:cNvSpPr>
            <a:spLocks noGrp="1"/>
          </p:cNvSpPr>
          <p:nvPr>
            <p:ph idx="1"/>
          </p:nvPr>
        </p:nvSpPr>
        <p:spPr/>
        <p:txBody>
          <a:bodyPr>
            <a:normAutofit lnSpcReduction="10000"/>
          </a:bodyPr>
          <a:lstStyle/>
          <a:p>
            <a:pPr lvl="0"/>
            <a:r>
              <a:rPr lang="en-US" sz="2600" b="1" dirty="0">
                <a:solidFill>
                  <a:schemeClr val="bg1"/>
                </a:solidFill>
              </a:rPr>
              <a:t>One-hot encoding is a technique used to convert categorical variables into a numerical format that can be used in machine learning models. It creates a binary column for each category and assigns a 1 or 0 to indicate the presence of a category in a given sample.</a:t>
            </a:r>
            <a:endParaRPr lang="en-US" sz="2600" dirty="0">
              <a:solidFill>
                <a:schemeClr val="bg1"/>
              </a:solidFill>
            </a:endParaRPr>
          </a:p>
          <a:p>
            <a:pPr lvl="0"/>
            <a:r>
              <a:rPr lang="en-US" sz="2600" b="1" dirty="0">
                <a:solidFill>
                  <a:schemeClr val="bg1"/>
                </a:solidFill>
              </a:rPr>
              <a:t>creating dummy variables is a crucial step in preprocessing categorical data for machine learning models, ensuring that the data is in a suitable numerical format without imposing any unintended order or hierarchy.</a:t>
            </a:r>
            <a:endParaRPr lang="en-US" sz="2600" dirty="0">
              <a:solidFill>
                <a:schemeClr val="bg1"/>
              </a:solidFill>
            </a:endParaRPr>
          </a:p>
          <a:p>
            <a:endParaRPr lang="en-US" sz="2600" dirty="0">
              <a:solidFill>
                <a:schemeClr val="bg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solidFill>
                  <a:srgbClr val="FFFF00"/>
                </a:solidFill>
              </a:rPr>
              <a:t>CODE</a:t>
            </a:r>
            <a:endParaRPr lang="en-US" dirty="0">
              <a:solidFill>
                <a:srgbClr val="FFFF00"/>
              </a:solidFill>
            </a:endParaRPr>
          </a:p>
        </p:txBody>
      </p:sp>
      <p:pic>
        <p:nvPicPr>
          <p:cNvPr id="28674" name="Picture 2" descr="C:\Users\MOHANKUMARMPT\Downloads\WhatsApp Image 2024-07-13 at 8.33.02 PM.jpeg"/>
          <p:cNvPicPr>
            <a:picLocks noGrp="1" noChangeAspect="1" noChangeArrowheads="1"/>
          </p:cNvPicPr>
          <p:nvPr>
            <p:ph idx="1"/>
          </p:nvPr>
        </p:nvPicPr>
        <p:blipFill>
          <a:blip r:embed="rId2"/>
          <a:stretch>
            <a:fillRect/>
          </a:stretch>
        </p:blipFill>
        <p:spPr bwMode="auto">
          <a:xfrm>
            <a:off x="593725" y="2222628"/>
            <a:ext cx="7956550" cy="4012944"/>
          </a:xfrm>
          <a:prstGeom prst="rect">
            <a:avLst/>
          </a:prstGeom>
          <a:noFill/>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b="1" dirty="0">
                <a:solidFill>
                  <a:srgbClr val="FFFF00"/>
                </a:solidFill>
              </a:rPr>
              <a:t>Feature Engineering</a:t>
            </a:r>
            <a:br>
              <a:rPr lang="en-US" b="1" dirty="0">
                <a:solidFill>
                  <a:srgbClr val="FFFF00"/>
                </a:solidFill>
              </a:rPr>
            </a:br>
            <a:endParaRPr lang="en-US" dirty="0">
              <a:solidFill>
                <a:srgbClr val="FFFF00"/>
              </a:solidFill>
            </a:endParaRPr>
          </a:p>
        </p:txBody>
      </p:sp>
      <p:sp>
        <p:nvSpPr>
          <p:cNvPr id="4" name="Content Placeholder 3"/>
          <p:cNvSpPr>
            <a:spLocks noGrp="1"/>
          </p:cNvSpPr>
          <p:nvPr>
            <p:ph idx="1"/>
          </p:nvPr>
        </p:nvSpPr>
        <p:spPr/>
        <p:txBody>
          <a:bodyPr>
            <a:normAutofit fontScale="92500" lnSpcReduction="10000"/>
          </a:bodyPr>
          <a:lstStyle/>
          <a:p>
            <a:pPr lvl="0"/>
            <a:r>
              <a:rPr lang="en-IN" sz="2200" b="1" dirty="0">
                <a:solidFill>
                  <a:schemeClr val="bg1"/>
                </a:solidFill>
              </a:rPr>
              <a:t>Feature Engineering is a part of EDA in which we try to remove the less important feature and take only the relevant and important variable or feature.</a:t>
            </a:r>
            <a:endParaRPr lang="en-US" sz="2200" dirty="0">
              <a:solidFill>
                <a:schemeClr val="bg1"/>
              </a:solidFill>
            </a:endParaRPr>
          </a:p>
          <a:p>
            <a:pPr lvl="0"/>
            <a:r>
              <a:rPr lang="en-IN" sz="2200" b="1" dirty="0">
                <a:solidFill>
                  <a:schemeClr val="bg1"/>
                </a:solidFill>
              </a:rPr>
              <a:t>Correlation Analysis :</a:t>
            </a:r>
            <a:endParaRPr lang="en-US" sz="2200" dirty="0">
              <a:solidFill>
                <a:schemeClr val="bg1"/>
              </a:solidFill>
            </a:endParaRPr>
          </a:p>
          <a:p>
            <a:pPr lvl="0"/>
            <a:r>
              <a:rPr lang="en-IN" sz="2200" b="1" dirty="0">
                <a:solidFill>
                  <a:schemeClr val="bg1"/>
                </a:solidFill>
              </a:rPr>
              <a:t>The </a:t>
            </a:r>
            <a:r>
              <a:rPr lang="en-IN" sz="2200" b="1" dirty="0" err="1">
                <a:solidFill>
                  <a:schemeClr val="bg1"/>
                </a:solidFill>
              </a:rPr>
              <a:t>correlational</a:t>
            </a:r>
            <a:r>
              <a:rPr lang="en-IN" sz="2200" b="1" dirty="0">
                <a:solidFill>
                  <a:schemeClr val="bg1"/>
                </a:solidFill>
              </a:rPr>
              <a:t> coefficient indicates the strength and direction of the relationship.</a:t>
            </a:r>
            <a:endParaRPr lang="en-US" sz="2200" dirty="0">
              <a:solidFill>
                <a:schemeClr val="bg1"/>
              </a:solidFill>
            </a:endParaRPr>
          </a:p>
          <a:p>
            <a:pPr lvl="0"/>
            <a:r>
              <a:rPr lang="en-IN" sz="2200" b="1" dirty="0">
                <a:solidFill>
                  <a:schemeClr val="bg1"/>
                </a:solidFill>
              </a:rPr>
              <a:t>The range of </a:t>
            </a:r>
            <a:r>
              <a:rPr lang="en-IN" sz="2200" b="1" dirty="0" err="1">
                <a:solidFill>
                  <a:schemeClr val="bg1"/>
                </a:solidFill>
              </a:rPr>
              <a:t>correlational</a:t>
            </a:r>
            <a:r>
              <a:rPr lang="en-IN" sz="2200" b="1" dirty="0">
                <a:solidFill>
                  <a:schemeClr val="bg1"/>
                </a:solidFill>
              </a:rPr>
              <a:t> analysis is -1 to 1.</a:t>
            </a:r>
            <a:endParaRPr lang="en-US" sz="2200" dirty="0">
              <a:solidFill>
                <a:schemeClr val="bg1"/>
              </a:solidFill>
            </a:endParaRPr>
          </a:p>
          <a:p>
            <a:pPr lvl="0"/>
            <a:r>
              <a:rPr lang="en-IN" sz="2200" b="1" dirty="0">
                <a:solidFill>
                  <a:schemeClr val="bg1"/>
                </a:solidFill>
              </a:rPr>
              <a:t>1 indicates perfect positive correlation.</a:t>
            </a:r>
            <a:endParaRPr lang="en-US" sz="2200" dirty="0">
              <a:solidFill>
                <a:schemeClr val="bg1"/>
              </a:solidFill>
            </a:endParaRPr>
          </a:p>
          <a:p>
            <a:pPr lvl="0"/>
            <a:r>
              <a:rPr lang="en-IN" sz="2200" b="1" dirty="0">
                <a:solidFill>
                  <a:schemeClr val="bg1"/>
                </a:solidFill>
              </a:rPr>
              <a:t>-1 indicates perfect negative correlation.</a:t>
            </a:r>
            <a:endParaRPr lang="en-US" sz="2200" dirty="0">
              <a:solidFill>
                <a:schemeClr val="bg1"/>
              </a:solidFill>
            </a:endParaRPr>
          </a:p>
          <a:p>
            <a:pPr lvl="0"/>
            <a:r>
              <a:rPr lang="en-IN" sz="2200" b="1" dirty="0">
                <a:solidFill>
                  <a:schemeClr val="bg1"/>
                </a:solidFill>
              </a:rPr>
              <a:t>0 indicates no linear relationships.</a:t>
            </a:r>
            <a:endParaRPr lang="en-US" sz="2200" dirty="0">
              <a:solidFill>
                <a:schemeClr val="bg1"/>
              </a:solidFill>
            </a:endParaRPr>
          </a:p>
          <a:p>
            <a:r>
              <a:rPr lang="en-IN" sz="2200" b="1" dirty="0">
                <a:solidFill>
                  <a:schemeClr val="bg1"/>
                </a:solidFill>
              </a:rPr>
              <a:t>Selecting the important feature by choosing a cut of value of 0.03</a:t>
            </a:r>
            <a:endParaRPr lang="en-US" sz="2200" dirty="0">
              <a:solidFill>
                <a:schemeClr val="bg1"/>
              </a:solidFill>
            </a:endParaRPr>
          </a:p>
          <a:p>
            <a:endParaRPr lang="en-US" sz="2200" dirty="0">
              <a:solidFill>
                <a:schemeClr val="bg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1480"/>
            <a:ext cx="8229600" cy="4857784"/>
          </a:xfrm>
        </p:spPr>
        <p:txBody>
          <a:bodyPr/>
          <a:lstStyle/>
          <a:p>
            <a:endParaRPr lang="en-US" dirty="0"/>
          </a:p>
        </p:txBody>
      </p:sp>
      <p:pic>
        <p:nvPicPr>
          <p:cNvPr id="29698" name="Picture 2" descr="C:\Users\MOHANKUMARMPT\Downloads\WhatsApp Image 2024-07-13 at 8.35.27 PM.jpeg"/>
          <p:cNvPicPr>
            <a:picLocks noChangeAspect="1" noChangeArrowheads="1"/>
          </p:cNvPicPr>
          <p:nvPr/>
        </p:nvPicPr>
        <p:blipFill>
          <a:blip r:embed="rId2"/>
          <a:srcRect/>
          <a:stretch>
            <a:fillRect/>
          </a:stretch>
        </p:blipFill>
        <p:spPr bwMode="auto">
          <a:xfrm>
            <a:off x="285720" y="642918"/>
            <a:ext cx="8643998" cy="5214974"/>
          </a:xfrm>
          <a:prstGeom prst="rect">
            <a:avLst/>
          </a:prstGeom>
          <a:noFill/>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2918"/>
            <a:ext cx="8229600" cy="4786346"/>
          </a:xfrm>
        </p:spPr>
        <p:txBody>
          <a:bodyPr/>
          <a:lstStyle/>
          <a:p>
            <a:endParaRPr lang="en-US" dirty="0"/>
          </a:p>
        </p:txBody>
      </p:sp>
      <p:pic>
        <p:nvPicPr>
          <p:cNvPr id="30722" name="Picture 2" descr="C:\Users\MOHANKUMARMPT\Downloads\WhatsApp Image 2024-07-13 at 8.42.08 PM.jpeg"/>
          <p:cNvPicPr>
            <a:picLocks noChangeAspect="1" noChangeArrowheads="1"/>
          </p:cNvPicPr>
          <p:nvPr/>
        </p:nvPicPr>
        <p:blipFill>
          <a:blip r:embed="rId2"/>
          <a:srcRect/>
          <a:stretch>
            <a:fillRect/>
          </a:stretch>
        </p:blipFill>
        <p:spPr bwMode="auto">
          <a:xfrm>
            <a:off x="357157" y="857233"/>
            <a:ext cx="8429685" cy="4776806"/>
          </a:xfrm>
          <a:prstGeom prst="rect">
            <a:avLst/>
          </a:prstGeom>
          <a:noFill/>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4356"/>
            <a:ext cx="8229600" cy="4714908"/>
          </a:xfrm>
        </p:spPr>
        <p:txBody>
          <a:bodyPr>
            <a:normAutofit/>
          </a:bodyPr>
          <a:lstStyle/>
          <a:p>
            <a:endParaRPr lang="en-US" dirty="0"/>
          </a:p>
        </p:txBody>
      </p:sp>
      <p:pic>
        <p:nvPicPr>
          <p:cNvPr id="31746" name="Picture 2" descr="C:\Users\MOHANKUMARMPT\Downloads\WhatsApp Image 2024-07-13 at 8.44.25 PM.jpeg"/>
          <p:cNvPicPr>
            <a:picLocks noChangeAspect="1" noChangeArrowheads="1"/>
          </p:cNvPicPr>
          <p:nvPr/>
        </p:nvPicPr>
        <p:blipFill>
          <a:blip r:embed="rId2"/>
          <a:srcRect/>
          <a:stretch>
            <a:fillRect/>
          </a:stretch>
        </p:blipFill>
        <p:spPr bwMode="auto">
          <a:xfrm>
            <a:off x="714348" y="642918"/>
            <a:ext cx="7786742" cy="4929221"/>
          </a:xfrm>
          <a:prstGeom prst="rect">
            <a:avLst/>
          </a:prstGeom>
          <a:noFill/>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97568"/>
          </a:xfrm>
        </p:spPr>
        <p:txBody>
          <a:bodyPr/>
          <a:lstStyle/>
          <a:p>
            <a:endParaRPr lang="en-US" dirty="0"/>
          </a:p>
        </p:txBody>
      </p:sp>
      <p:pic>
        <p:nvPicPr>
          <p:cNvPr id="32770" name="Picture 2" descr="C:\Users\MOHANKUMARMPT\Downloads\WhatsApp Image 2024-07-13 at 8.45.04 PM.jpeg"/>
          <p:cNvPicPr>
            <a:picLocks noChangeAspect="1" noChangeArrowheads="1"/>
          </p:cNvPicPr>
          <p:nvPr/>
        </p:nvPicPr>
        <p:blipFill>
          <a:blip r:embed="rId2"/>
          <a:srcRect/>
          <a:stretch>
            <a:fillRect/>
          </a:stretch>
        </p:blipFill>
        <p:spPr bwMode="auto">
          <a:xfrm>
            <a:off x="357159" y="1509713"/>
            <a:ext cx="8429684" cy="3838575"/>
          </a:xfrm>
          <a:prstGeom prst="rect">
            <a:avLst/>
          </a:prstGeom>
          <a:noFill/>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2984"/>
            <a:ext cx="8229600" cy="4572032"/>
          </a:xfrm>
        </p:spPr>
        <p:txBody>
          <a:bodyPr/>
          <a:lstStyle/>
          <a:p>
            <a:endParaRPr lang="en-US" dirty="0"/>
          </a:p>
        </p:txBody>
      </p:sp>
      <p:pic>
        <p:nvPicPr>
          <p:cNvPr id="33794" name="Picture 2" descr="C:\Users\MOHANKUMARMPT\Downloads\WhatsApp Image 2024-07-13 at 8.46.56 PM.jpeg"/>
          <p:cNvPicPr>
            <a:picLocks noChangeAspect="1" noChangeArrowheads="1"/>
          </p:cNvPicPr>
          <p:nvPr/>
        </p:nvPicPr>
        <p:blipFill>
          <a:blip r:embed="rId2"/>
          <a:srcRect/>
          <a:stretch>
            <a:fillRect/>
          </a:stretch>
        </p:blipFill>
        <p:spPr bwMode="auto">
          <a:xfrm>
            <a:off x="357158" y="1681163"/>
            <a:ext cx="8429684" cy="3495675"/>
          </a:xfrm>
          <a:prstGeom prst="rect">
            <a:avLst/>
          </a:prstGeom>
          <a:noFill/>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714356"/>
            <a:ext cx="8229600" cy="703282"/>
          </a:xfrm>
        </p:spPr>
        <p:txBody>
          <a:bodyPr>
            <a:normAutofit fontScale="90000"/>
          </a:bodyPr>
          <a:lstStyle/>
          <a:p>
            <a:r>
              <a:rPr lang="en-US" b="1" dirty="0">
                <a:solidFill>
                  <a:srgbClr val="FFFF00"/>
                </a:solidFill>
              </a:rPr>
              <a:t>Splitting the final dataset into Training and Testing dataset</a:t>
            </a:r>
            <a:br>
              <a:rPr lang="en-US" dirty="0">
                <a:solidFill>
                  <a:srgbClr val="FFFF00"/>
                </a:solidFill>
              </a:rPr>
            </a:br>
            <a:endParaRPr lang="en-US" dirty="0">
              <a:solidFill>
                <a:srgbClr val="FFFF00"/>
              </a:solidFill>
            </a:endParaRPr>
          </a:p>
        </p:txBody>
      </p:sp>
      <p:sp>
        <p:nvSpPr>
          <p:cNvPr id="4" name="Content Placeholder 3"/>
          <p:cNvSpPr>
            <a:spLocks noGrp="1"/>
          </p:cNvSpPr>
          <p:nvPr>
            <p:ph idx="1"/>
          </p:nvPr>
        </p:nvSpPr>
        <p:spPr/>
        <p:txBody>
          <a:bodyPr>
            <a:normAutofit fontScale="92500" lnSpcReduction="20000"/>
          </a:bodyPr>
          <a:lstStyle/>
          <a:p>
            <a:pPr lvl="0"/>
            <a:r>
              <a:rPr lang="en-IN" b="1" dirty="0">
                <a:solidFill>
                  <a:schemeClr val="bg1"/>
                </a:solidFill>
              </a:rPr>
              <a:t>Divide the dataset into separate subset for Training, Validation, Testing dataset.</a:t>
            </a:r>
            <a:endParaRPr lang="en-US" dirty="0">
              <a:solidFill>
                <a:schemeClr val="bg1"/>
              </a:solidFill>
            </a:endParaRPr>
          </a:p>
          <a:p>
            <a:pPr lvl="0"/>
            <a:r>
              <a:rPr lang="en-IN" b="1" dirty="0">
                <a:solidFill>
                  <a:schemeClr val="bg1"/>
                </a:solidFill>
              </a:rPr>
              <a:t>Training dataset :</a:t>
            </a:r>
            <a:endParaRPr lang="en-US" dirty="0">
              <a:solidFill>
                <a:schemeClr val="bg1"/>
              </a:solidFill>
            </a:endParaRPr>
          </a:p>
          <a:p>
            <a:pPr lvl="0"/>
            <a:r>
              <a:rPr lang="en-IN" b="1" dirty="0">
                <a:solidFill>
                  <a:schemeClr val="bg1"/>
                </a:solidFill>
              </a:rPr>
              <a:t> The largest portion of the dataset (70-80% of total dataset).</a:t>
            </a:r>
            <a:endParaRPr lang="en-US" dirty="0">
              <a:solidFill>
                <a:schemeClr val="bg1"/>
              </a:solidFill>
            </a:endParaRPr>
          </a:p>
          <a:p>
            <a:pPr lvl="0"/>
            <a:r>
              <a:rPr lang="en-IN" b="1" dirty="0">
                <a:solidFill>
                  <a:schemeClr val="bg1"/>
                </a:solidFill>
              </a:rPr>
              <a:t>Learn patterns, relationships and characteristics from the set.</a:t>
            </a:r>
            <a:endParaRPr lang="en-US" dirty="0">
              <a:solidFill>
                <a:schemeClr val="bg1"/>
              </a:solidFill>
            </a:endParaRPr>
          </a:p>
          <a:p>
            <a:pPr lvl="0"/>
            <a:r>
              <a:rPr lang="en-IN" b="1" dirty="0">
                <a:solidFill>
                  <a:schemeClr val="bg1"/>
                </a:solidFill>
              </a:rPr>
              <a:t>Validation dataset :</a:t>
            </a:r>
            <a:endParaRPr lang="en-US" dirty="0">
              <a:solidFill>
                <a:schemeClr val="bg1"/>
              </a:solidFill>
            </a:endParaRPr>
          </a:p>
          <a:p>
            <a:pPr lvl="0"/>
            <a:r>
              <a:rPr lang="en-IN" b="1" dirty="0">
                <a:solidFill>
                  <a:schemeClr val="bg1"/>
                </a:solidFill>
              </a:rPr>
              <a:t>10-15% of the dataset.</a:t>
            </a:r>
            <a:endParaRPr lang="en-US" dirty="0">
              <a:solidFill>
                <a:schemeClr val="bg1"/>
              </a:solidFill>
            </a:endParaRPr>
          </a:p>
          <a:p>
            <a:pPr lvl="0"/>
            <a:r>
              <a:rPr lang="en-IN" b="1" dirty="0">
                <a:solidFill>
                  <a:schemeClr val="bg1"/>
                </a:solidFill>
              </a:rPr>
              <a:t>Optimizing model performance without </a:t>
            </a:r>
            <a:r>
              <a:rPr lang="en-IN" b="1" dirty="0" err="1">
                <a:solidFill>
                  <a:schemeClr val="bg1"/>
                </a:solidFill>
              </a:rPr>
              <a:t>overfitting</a:t>
            </a:r>
            <a:r>
              <a:rPr lang="en-IN" b="1" dirty="0">
                <a:solidFill>
                  <a:schemeClr val="bg1"/>
                </a:solidFill>
              </a:rPr>
              <a:t> the  training data.</a:t>
            </a:r>
            <a:endParaRPr lang="en-US" dirty="0">
              <a:solidFill>
                <a:schemeClr val="bg1"/>
              </a:solidFill>
            </a:endParaRPr>
          </a:p>
          <a:p>
            <a:pPr lvl="0"/>
            <a:r>
              <a:rPr lang="en-IN" b="1" dirty="0">
                <a:solidFill>
                  <a:schemeClr val="bg1"/>
                </a:solidFill>
              </a:rPr>
              <a:t>Testing dataset :</a:t>
            </a:r>
            <a:endParaRPr lang="en-US" dirty="0">
              <a:solidFill>
                <a:schemeClr val="bg1"/>
              </a:solidFill>
            </a:endParaRPr>
          </a:p>
          <a:p>
            <a:pPr lvl="0"/>
            <a:r>
              <a:rPr lang="en-IN" b="1" dirty="0">
                <a:solidFill>
                  <a:schemeClr val="bg1"/>
                </a:solidFill>
              </a:rPr>
              <a:t>Evaluating the final model’s performance on unseen data.</a:t>
            </a:r>
            <a:endParaRPr lang="en-US" dirty="0">
              <a:solidFill>
                <a:schemeClr val="bg1"/>
              </a:solidFill>
            </a:endParaRPr>
          </a:p>
          <a:p>
            <a:pPr lvl="0"/>
            <a:r>
              <a:rPr lang="en-IN" b="1" dirty="0">
                <a:solidFill>
                  <a:schemeClr val="bg1"/>
                </a:solidFill>
              </a:rPr>
              <a:t>10-15% of the total data.</a:t>
            </a:r>
            <a:endParaRPr lang="en-US" dirty="0">
              <a:solidFill>
                <a:schemeClr val="bg1"/>
              </a:solidFill>
            </a:endParaRPr>
          </a:p>
          <a:p>
            <a:endParaRPr lang="en-US"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808" y="692697"/>
            <a:ext cx="4680520" cy="792088"/>
          </a:xfrm>
        </p:spPr>
        <p:txBody>
          <a:bodyPr/>
          <a:lstStyle/>
          <a:p>
            <a:pPr algn="ctr"/>
            <a:r>
              <a:rPr lang="en-IN" b="1" dirty="0">
                <a:solidFill>
                  <a:srgbClr val="FFC000"/>
                </a:solidFill>
              </a:rPr>
              <a:t>QUESTION NO: 4</a:t>
            </a:r>
            <a:endParaRPr lang="en-US" b="1" dirty="0">
              <a:solidFill>
                <a:srgbClr val="FFC000"/>
              </a:solidFill>
            </a:endParaRPr>
          </a:p>
        </p:txBody>
      </p:sp>
      <p:pic>
        <p:nvPicPr>
          <p:cNvPr id="4098" name="Picture 2" descr="C:\Users\MOHANKUMARMPT\Downloads\obj4 - Copy - Copy.PNG"/>
          <p:cNvPicPr>
            <a:picLocks noGrp="1" noChangeAspect="1" noChangeArrowheads="1"/>
          </p:cNvPicPr>
          <p:nvPr>
            <p:ph idx="1"/>
          </p:nvPr>
        </p:nvPicPr>
        <p:blipFill>
          <a:blip r:embed="rId2"/>
          <a:srcRect/>
          <a:stretch>
            <a:fillRect/>
          </a:stretch>
        </p:blipFill>
        <p:spPr bwMode="auto">
          <a:xfrm>
            <a:off x="285750" y="1772816"/>
            <a:ext cx="8572500" cy="4680520"/>
          </a:xfrm>
          <a:prstGeom prst="rect">
            <a:avLst/>
          </a:prstGeom>
          <a:noFill/>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57232"/>
            <a:ext cx="8229600" cy="4929222"/>
          </a:xfrm>
        </p:spPr>
        <p:txBody>
          <a:bodyPr>
            <a:normAutofit/>
          </a:bodyPr>
          <a:lstStyle/>
          <a:p>
            <a:endParaRPr lang="en-US" dirty="0"/>
          </a:p>
        </p:txBody>
      </p:sp>
      <p:pic>
        <p:nvPicPr>
          <p:cNvPr id="34818" name="Picture 2" descr="C:\Users\MOHANKUMARMPT\Downloads\WhatsApp Image 2024-07-13 at 8.47.54 PM.jpeg"/>
          <p:cNvPicPr>
            <a:picLocks noChangeAspect="1" noChangeArrowheads="1"/>
          </p:cNvPicPr>
          <p:nvPr/>
        </p:nvPicPr>
        <p:blipFill>
          <a:blip r:embed="rId2"/>
          <a:srcRect/>
          <a:stretch>
            <a:fillRect/>
          </a:stretch>
        </p:blipFill>
        <p:spPr bwMode="auto">
          <a:xfrm>
            <a:off x="571472" y="928670"/>
            <a:ext cx="7858180" cy="4733943"/>
          </a:xfrm>
          <a:prstGeom prst="rect">
            <a:avLst/>
          </a:prstGeom>
          <a:noFill/>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3728" y="476672"/>
            <a:ext cx="5040560" cy="754136"/>
          </a:xfrm>
        </p:spPr>
        <p:txBody>
          <a:bodyPr>
            <a:normAutofit/>
          </a:bodyPr>
          <a:lstStyle/>
          <a:p>
            <a:pPr algn="ctr"/>
            <a:r>
              <a:rPr lang="en-IN" b="1" dirty="0">
                <a:solidFill>
                  <a:srgbClr val="FFC000"/>
                </a:solidFill>
              </a:rPr>
              <a:t>QUESTION NO: 5</a:t>
            </a:r>
            <a:endParaRPr lang="en-US" b="1" dirty="0">
              <a:solidFill>
                <a:srgbClr val="FFC000"/>
              </a:solidFill>
            </a:endParaRPr>
          </a:p>
        </p:txBody>
      </p:sp>
      <p:pic>
        <p:nvPicPr>
          <p:cNvPr id="5122" name="Picture 2" descr="C:\Users\MOHANKUMARMPT\Downloads\obj5 - Copy - Copy.PNG"/>
          <p:cNvPicPr>
            <a:picLocks noGrp="1" noChangeAspect="1" noChangeArrowheads="1"/>
          </p:cNvPicPr>
          <p:nvPr>
            <p:ph idx="1"/>
          </p:nvPr>
        </p:nvPicPr>
        <p:blipFill>
          <a:blip r:embed="rId2"/>
          <a:srcRect/>
          <a:stretch>
            <a:fillRect/>
          </a:stretch>
        </p:blipFill>
        <p:spPr bwMode="auto">
          <a:xfrm>
            <a:off x="457200" y="1230808"/>
            <a:ext cx="8329642" cy="4682134"/>
          </a:xfrm>
          <a:prstGeom prst="rect">
            <a:avLst/>
          </a:prstGeom>
          <a:noFill/>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500174"/>
            <a:ext cx="8229600" cy="4929222"/>
          </a:xfrm>
        </p:spPr>
        <p:txBody>
          <a:bodyPr>
            <a:normAutofit/>
          </a:bodyPr>
          <a:lstStyle/>
          <a:p>
            <a:r>
              <a:rPr lang="en-IN" sz="8500" dirty="0">
                <a:solidFill>
                  <a:srgbClr val="FFC000"/>
                </a:solidFill>
                <a:latin typeface="Algerian" pitchFamily="82" charset="0"/>
              </a:rPr>
              <a:t>THANK YOU</a:t>
            </a:r>
            <a:br>
              <a:rPr lang="en-IN" sz="9600" dirty="0">
                <a:solidFill>
                  <a:srgbClr val="FFC000"/>
                </a:solidFill>
                <a:latin typeface="Algerian" pitchFamily="82" charset="0"/>
              </a:rPr>
            </a:br>
            <a:r>
              <a:rPr lang="en-IN" dirty="0">
                <a:solidFill>
                  <a:schemeClr val="bg1"/>
                </a:solidFill>
                <a:latin typeface="Algerian" pitchFamily="82" charset="0"/>
              </a:rPr>
              <a:t>                                                                						</a:t>
            </a:r>
            <a:r>
              <a:rPr lang="en-IN" sz="6000" dirty="0">
                <a:solidFill>
                  <a:schemeClr val="bg1"/>
                </a:solidFill>
                <a:latin typeface="Arial Black" pitchFamily="34" charset="0"/>
              </a:rPr>
              <a:t> </a:t>
            </a:r>
            <a:r>
              <a:rPr lang="en-IN" sz="2200" dirty="0">
                <a:solidFill>
                  <a:schemeClr val="bg1"/>
                </a:solidFill>
                <a:latin typeface="Algerian" pitchFamily="82" charset="0"/>
              </a:rPr>
              <a:t>- </a:t>
            </a:r>
            <a:r>
              <a:rPr lang="en-IN" sz="2200" dirty="0" err="1">
                <a:solidFill>
                  <a:schemeClr val="bg1"/>
                </a:solidFill>
                <a:latin typeface="Arial Black" pitchFamily="34" charset="0"/>
              </a:rPr>
              <a:t>Gayagopan</a:t>
            </a:r>
            <a:br>
              <a:rPr lang="en-IN" sz="2200" dirty="0">
                <a:solidFill>
                  <a:schemeClr val="bg1"/>
                </a:solidFill>
                <a:latin typeface="Arial Black" pitchFamily="34" charset="0"/>
              </a:rPr>
            </a:br>
            <a:r>
              <a:rPr lang="en-IN" sz="2200" dirty="0">
                <a:solidFill>
                  <a:schemeClr val="bg1"/>
                </a:solidFill>
                <a:latin typeface="Arial Black" pitchFamily="34" charset="0"/>
              </a:rPr>
              <a:t>                                                     </a:t>
            </a:r>
            <a:r>
              <a:rPr lang="en-IN" sz="2200" dirty="0">
                <a:solidFill>
                  <a:schemeClr val="bg1"/>
                </a:solidFill>
                <a:latin typeface="Algerian" pitchFamily="82" charset="0"/>
              </a:rPr>
              <a:t>- </a:t>
            </a:r>
            <a:r>
              <a:rPr lang="en-IN" sz="2200" dirty="0" err="1">
                <a:solidFill>
                  <a:schemeClr val="bg1"/>
                </a:solidFill>
                <a:latin typeface="Arial Black" pitchFamily="34" charset="0"/>
              </a:rPr>
              <a:t>Jyothi</a:t>
            </a:r>
            <a:br>
              <a:rPr lang="en-IN" sz="2200" dirty="0">
                <a:solidFill>
                  <a:schemeClr val="bg1"/>
                </a:solidFill>
                <a:latin typeface="Arial Black" pitchFamily="34" charset="0"/>
              </a:rPr>
            </a:br>
            <a:r>
              <a:rPr lang="en-IN" sz="2200" dirty="0">
                <a:solidFill>
                  <a:schemeClr val="bg1"/>
                </a:solidFill>
                <a:latin typeface="Arial Black" pitchFamily="34" charset="0"/>
              </a:rPr>
              <a:t>                                                      </a:t>
            </a:r>
            <a:r>
              <a:rPr lang="en-IN" sz="2200" dirty="0">
                <a:solidFill>
                  <a:schemeClr val="bg1"/>
                </a:solidFill>
                <a:latin typeface="Algerian" pitchFamily="82" charset="0"/>
              </a:rPr>
              <a:t>-</a:t>
            </a:r>
            <a:r>
              <a:rPr lang="en-IN" sz="2200" dirty="0">
                <a:solidFill>
                  <a:schemeClr val="bg1"/>
                </a:solidFill>
                <a:latin typeface="Arial Black" pitchFamily="34" charset="0"/>
              </a:rPr>
              <a:t>Dhivya </a:t>
            </a:r>
            <a:br>
              <a:rPr lang="en-IN" sz="2200" dirty="0">
                <a:solidFill>
                  <a:schemeClr val="bg1"/>
                </a:solidFill>
                <a:latin typeface="Arial Black" pitchFamily="34" charset="0"/>
              </a:rPr>
            </a:br>
            <a:r>
              <a:rPr lang="en-IN" sz="2200" dirty="0">
                <a:solidFill>
                  <a:schemeClr val="bg1"/>
                </a:solidFill>
                <a:latin typeface="Algerian" pitchFamily="82" charset="0"/>
              </a:rPr>
              <a:t> </a:t>
            </a:r>
            <a:br>
              <a:rPr lang="en-IN" sz="2200" dirty="0">
                <a:solidFill>
                  <a:schemeClr val="bg1"/>
                </a:solidFill>
                <a:latin typeface="Arial Black" pitchFamily="34" charset="0"/>
              </a:rPr>
            </a:br>
            <a:endParaRPr lang="en-US" sz="2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2984"/>
          </a:xfrm>
        </p:spPr>
        <p:txBody>
          <a:bodyPr/>
          <a:lstStyle/>
          <a:p>
            <a:r>
              <a:rPr lang="en-IN" dirty="0">
                <a:solidFill>
                  <a:srgbClr val="FC60DE"/>
                </a:solidFill>
              </a:rPr>
              <a:t>QUESTION NO: 6</a:t>
            </a:r>
            <a:endParaRPr lang="en-US" dirty="0"/>
          </a:p>
        </p:txBody>
      </p:sp>
      <p:pic>
        <p:nvPicPr>
          <p:cNvPr id="1026" name="Picture 2" descr="C:\Users\MOHANKUMARMPT\Downloads\WhatsApp Image 2024-07-13 at 9.03.02 PM.jpeg"/>
          <p:cNvPicPr>
            <a:picLocks noGrp="1" noChangeAspect="1" noChangeArrowheads="1"/>
          </p:cNvPicPr>
          <p:nvPr>
            <p:ph idx="1"/>
          </p:nvPr>
        </p:nvPicPr>
        <p:blipFill>
          <a:blip r:embed="rId2"/>
          <a:srcRect/>
          <a:stretch>
            <a:fillRect/>
          </a:stretch>
        </p:blipFill>
        <p:spPr bwMode="auto">
          <a:xfrm>
            <a:off x="859149" y="1143000"/>
            <a:ext cx="7711451" cy="5214938"/>
          </a:xfrm>
          <a:prstGeom prst="rect">
            <a:avLst/>
          </a:prstGeom>
          <a:noFill/>
        </p:spPr>
      </p:pic>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TM04033937[[fn=Vapor Trail]]</Template>
  <TotalTime>823</TotalTime>
  <Words>1819</Words>
  <Application>Microsoft Office PowerPoint</Application>
  <PresentationFormat>On-screen Show (4:3)</PresentationFormat>
  <Paragraphs>139</Paragraphs>
  <Slides>80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80</vt:i4>
      </vt:variant>
    </vt:vector>
  </HeadingPairs>
  <TitlesOfParts>
    <vt:vector size="90" baseType="lpstr">
      <vt:lpstr>Algerian</vt:lpstr>
      <vt:lpstr>Andalus</vt:lpstr>
      <vt:lpstr>Arial</vt:lpstr>
      <vt:lpstr>Arial Black</vt:lpstr>
      <vt:lpstr>Calibri</vt:lpstr>
      <vt:lpstr>Century Gothic</vt:lpstr>
      <vt:lpstr>Helvetica Neue</vt:lpstr>
      <vt:lpstr>Times New Roman</vt:lpstr>
      <vt:lpstr>Wingdings 3</vt:lpstr>
      <vt:lpstr>Vapor Trail</vt:lpstr>
      <vt:lpstr>CHURN Data analysis</vt:lpstr>
      <vt:lpstr>DATABASE SCHEMA</vt:lpstr>
      <vt:lpstr>OBJECTIVE</vt:lpstr>
      <vt:lpstr>QUESTION NO : 1                     </vt:lpstr>
      <vt:lpstr>QUESTION NO: 2</vt:lpstr>
      <vt:lpstr>QUESTION NO: 3</vt:lpstr>
      <vt:lpstr>QUESTION NO: 4</vt:lpstr>
      <vt:lpstr>QUESTION NO: 5</vt:lpstr>
      <vt:lpstr>QUESTION NO: 6</vt:lpstr>
      <vt:lpstr>QUESTION NO: 7</vt:lpstr>
      <vt:lpstr>QUESTION NO: 8</vt:lpstr>
      <vt:lpstr>QUESTION NO: 9</vt:lpstr>
      <vt:lpstr>QUESTION NO: 10</vt:lpstr>
      <vt:lpstr>QUESTION NO: 11</vt:lpstr>
      <vt:lpstr>QUESTION NO: 12</vt:lpstr>
      <vt:lpstr>QUESTION NO: 13</vt:lpstr>
      <vt:lpstr>QUESTION NO: 14</vt:lpstr>
      <vt:lpstr>QUESTION NO: 15</vt:lpstr>
      <vt:lpstr>QUESTION NO: 16</vt:lpstr>
      <vt:lpstr>CONCLUSION</vt:lpstr>
      <vt:lpstr>EXPLORATORY DATA ANALYSIS ON THE churn DATA </vt:lpstr>
      <vt:lpstr>OBJECTIVES</vt:lpstr>
      <vt:lpstr>Importing all the necessary modules. </vt:lpstr>
      <vt:lpstr>PowerPoint Presentation</vt:lpstr>
      <vt:lpstr>PowerPoint Presentation</vt:lpstr>
      <vt:lpstr>Decision Tree:  from sklearn.tree import DecisionTreeClassifier from sklearn.metrics import confusion_matrix from sklearn.tree import DecisionTreeClassifier, export_graphviz, export_text from sklearn.neighbors import KNeighborsClassifier from sklearn.model_selection import GridSearchCV, train_test_split from sklearn.preprocessing import StandardScaler, minmax_scale  K-Nearest Neighbors Classifier:  from sklearn.neighbors import KNeighborsClassifier from sklearn.model_selection import GridSearchCV, train_test_split from sklearn.preprocessing import StandardScaler, minmax_scale  Random Forest Classifier:  from sklearn.ensemble import RandomForestClassifier Naive Bayes Algorithm: from sklearn.naive_bayes import GaussianNB   gnb = GaussianNB()   </vt:lpstr>
      <vt:lpstr>CODE</vt:lpstr>
      <vt:lpstr>PowerPoint Presentation</vt:lpstr>
      <vt:lpstr>Importing the data from an external source into the Python environment</vt:lpstr>
      <vt:lpstr>PowerPoint Presentation</vt:lpstr>
      <vt:lpstr>Renaming the variables as per the Naming conversion. </vt:lpstr>
      <vt:lpstr>PowerPoint Presentation</vt:lpstr>
      <vt:lpstr>In this Datafollows the naming conversion</vt:lpstr>
      <vt:lpstr>PowerPoint Presentation</vt:lpstr>
      <vt:lpstr>Data Duplicacy : Check if their is duplicate data or not: DDT (Data Duplicacy Treatment) </vt:lpstr>
      <vt:lpstr>PowerPoint Presentation</vt:lpstr>
      <vt:lpstr>MISSING VALUE TREATMENT There is no missing values in this data.   </vt:lpstr>
      <vt:lpstr>checking the value count and nunique of categorical variable </vt:lpstr>
      <vt:lpstr>CODE</vt:lpstr>
      <vt:lpstr>PowerPoint Presentation</vt:lpstr>
      <vt:lpstr>PowerPoint Presentation</vt:lpstr>
      <vt:lpstr>PowerPoint Presentation</vt:lpstr>
      <vt:lpstr>Visualizing relationship of variables using Matplotlib.pyplot.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Separating the categorical Variables and Numerical variables into two different datasets for Data Preparations for Data Analysis   There 3 categorical variable and 11 numerical variables </vt:lpstr>
      <vt:lpstr>PowerPoint Presentation</vt:lpstr>
      <vt:lpstr>PowerPoint Presentation</vt:lpstr>
      <vt:lpstr>PowerPoint Presentation</vt:lpstr>
      <vt:lpstr>PowerPoint Presentation</vt:lpstr>
      <vt:lpstr>OUTLIER TREATMENT. </vt:lpstr>
      <vt:lpstr> There no outliers in our data. </vt:lpstr>
      <vt:lpstr>Merging the numerical data and the categorical data   </vt:lpstr>
      <vt:lpstr>After merging the numeric and categorical data we get Final Data. Make a copy of final data to safe the original data. </vt:lpstr>
      <vt:lpstr>ONE-HOT ENCODING </vt:lpstr>
      <vt:lpstr>CODE</vt:lpstr>
      <vt:lpstr>Feature Engineering </vt:lpstr>
      <vt:lpstr>PowerPoint Presentation</vt:lpstr>
      <vt:lpstr>PowerPoint Presentation</vt:lpstr>
      <vt:lpstr>PowerPoint Presentation</vt:lpstr>
      <vt:lpstr>PowerPoint Presentation</vt:lpstr>
      <vt:lpstr>PowerPoint Presentation</vt:lpstr>
      <vt:lpstr>Splitting the final dataset into Training and Testing dataset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 Gayagopan                                                      - Jyothi                                                       -Dhivya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MOHANKUMARMPT</dc:creator>
  <cp:lastModifiedBy>Gaya Gopan</cp:lastModifiedBy>
  <cp:revision>119</cp:revision>
  <dcterms:created xsi:type="dcterms:W3CDTF">2024-04-02T12:53:34Z</dcterms:created>
  <dcterms:modified xsi:type="dcterms:W3CDTF">2024-07-17T05:24:16Z</dcterms:modified>
</cp:coreProperties>
</file>

<file path=docProps/thumbnail.jpeg>
</file>